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6"/>
  </p:notesMasterIdLst>
  <p:sldIdLst>
    <p:sldId id="363" r:id="rId4"/>
    <p:sldId id="520" r:id="rId5"/>
    <p:sldId id="609" r:id="rId6"/>
    <p:sldId id="289" r:id="rId7"/>
    <p:sldId id="620" r:id="rId8"/>
    <p:sldId id="621" r:id="rId9"/>
    <p:sldId id="603" r:id="rId10"/>
    <p:sldId id="622" r:id="rId11"/>
    <p:sldId id="299" r:id="rId12"/>
    <p:sldId id="306" r:id="rId13"/>
    <p:sldId id="335" r:id="rId14"/>
    <p:sldId id="607" r:id="rId15"/>
    <p:sldId id="312" r:id="rId16"/>
    <p:sldId id="346" r:id="rId17"/>
    <p:sldId id="320" r:id="rId18"/>
    <p:sldId id="298" r:id="rId19"/>
    <p:sldId id="321" r:id="rId20"/>
    <p:sldId id="322" r:id="rId21"/>
    <p:sldId id="323" r:id="rId22"/>
    <p:sldId id="317" r:id="rId23"/>
    <p:sldId id="304" r:id="rId24"/>
    <p:sldId id="331" r:id="rId25"/>
    <p:sldId id="330" r:id="rId26"/>
    <p:sldId id="612" r:id="rId27"/>
    <p:sldId id="613" r:id="rId28"/>
    <p:sldId id="608" r:id="rId29"/>
    <p:sldId id="316" r:id="rId30"/>
    <p:sldId id="353" r:id="rId31"/>
    <p:sldId id="342" r:id="rId32"/>
    <p:sldId id="302" r:id="rId33"/>
    <p:sldId id="336" r:id="rId34"/>
    <p:sldId id="343" r:id="rId35"/>
    <p:sldId id="344" r:id="rId36"/>
    <p:sldId id="339" r:id="rId37"/>
    <p:sldId id="352" r:id="rId38"/>
    <p:sldId id="614" r:id="rId39"/>
    <p:sldId id="594" r:id="rId40"/>
    <p:sldId id="355" r:id="rId41"/>
    <p:sldId id="356" r:id="rId42"/>
    <p:sldId id="358" r:id="rId43"/>
    <p:sldId id="615" r:id="rId44"/>
    <p:sldId id="616" r:id="rId45"/>
    <p:sldId id="617" r:id="rId46"/>
    <p:sldId id="618" r:id="rId47"/>
    <p:sldId id="619" r:id="rId48"/>
    <p:sldId id="377" r:id="rId49"/>
    <p:sldId id="378" r:id="rId50"/>
    <p:sldId id="379" r:id="rId51"/>
    <p:sldId id="303" r:id="rId52"/>
    <p:sldId id="518" r:id="rId53"/>
    <p:sldId id="273" r:id="rId54"/>
    <p:sldId id="380" r:id="rId55"/>
  </p:sldIdLst>
  <p:sldSz cx="12192000" cy="6858000"/>
  <p:notesSz cx="6858000" cy="9144000"/>
  <p:embeddedFontLst>
    <p:embeddedFont>
      <p:font typeface="Fira Sans" panose="020B0503050000020004" pitchFamily="34" charset="0"/>
      <p:regular r:id="rId57"/>
      <p:bold r:id="rId58"/>
      <p:italic r:id="rId59"/>
      <p:boldItalic r:id="rId60"/>
    </p:embeddedFont>
    <p:embeddedFont>
      <p:font typeface="plusjakartasans" pitchFamily="2" charset="77"/>
      <p:regular r:id="rId61"/>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3"/>
    <p:restoredTop sz="94628"/>
  </p:normalViewPr>
  <p:slideViewPr>
    <p:cSldViewPr snapToGrid="0">
      <p:cViewPr varScale="1">
        <p:scale>
          <a:sx n="119" d="100"/>
          <a:sy n="119" d="100"/>
        </p:scale>
        <p:origin x="440" y="192"/>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5" Type="http://schemas.openxmlformats.org/officeDocument/2006/relationships/slide" Target="slides/slide2.xml"/><Relationship Id="rId61" Type="http://schemas.openxmlformats.org/officeDocument/2006/relationships/font" Target="fonts/font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15/07/2025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47065-0B1D-4903-BBE8-E2C063CE6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2184A-2EA4-474A-BFB5-62F03F58FDD5}"/>
              </a:ext>
            </a:extLst>
          </p:cNvPr>
          <p:cNvSpPr txBox="1">
            <a:spLocks noGrp="1"/>
          </p:cNvSpPr>
          <p:nvPr>
            <p:ph type="body" sz="quarter" idx="1"/>
          </p:nvPr>
        </p:nvSpPr>
        <p:spPr/>
        <p:txBody>
          <a:bodyPr/>
          <a:lstStyle/>
          <a:p>
            <a:endParaRPr lang="en-NL"/>
          </a:p>
        </p:txBody>
      </p:sp>
      <p:sp>
        <p:nvSpPr>
          <p:cNvPr id="4" name="Slide Number Placeholder 3">
            <a:extLst>
              <a:ext uri="{FF2B5EF4-FFF2-40B4-BE49-F238E27FC236}">
                <a16:creationId xmlns:a16="http://schemas.microsoft.com/office/drawing/2014/main" id="{81278784-1A32-4ECD-9D64-BB6279D063F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EEFA81D-4C81-429C-8314-A6289E87066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11</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08539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86405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7/15/25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7/15/25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7/15/25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15/07/2025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15/07/2025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15/07/2025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15/07/2025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15/07/2025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15/07/2025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15/07/2025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15/07/2025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7/15/25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15/07/2025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15/07/2025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15/07/2025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D509-676B-4352-865E-94178E2D79D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B244B551-1FF2-4176-9848-38CEED662AB7}"/>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B64A8DE8-2C94-4AC4-9D3B-47DA83BE7619}"/>
              </a:ext>
            </a:extLst>
          </p:cNvPr>
          <p:cNvSpPr txBox="1">
            <a:spLocks noGrp="1"/>
          </p:cNvSpPr>
          <p:nvPr>
            <p:ph type="dt" sz="half" idx="7"/>
          </p:nvPr>
        </p:nvSpPr>
        <p:spPr/>
        <p:txBody>
          <a:bodyPr/>
          <a:lstStyle>
            <a:lvl1pPr>
              <a:defRPr/>
            </a:lvl1pPr>
          </a:lstStyle>
          <a:p>
            <a:pPr lvl="0"/>
            <a:fld id="{05C6FD84-5362-4C6E-88CC-BC1F0D1BFA8F}" type="datetime1">
              <a:rPr lang="en-GB"/>
              <a:pPr lvl="0"/>
              <a:t>15/07/2025</a:t>
            </a:fld>
            <a:endParaRPr lang="en-GB"/>
          </a:p>
        </p:txBody>
      </p:sp>
      <p:sp>
        <p:nvSpPr>
          <p:cNvPr id="5" name="Footer Placeholder 4">
            <a:extLst>
              <a:ext uri="{FF2B5EF4-FFF2-40B4-BE49-F238E27FC236}">
                <a16:creationId xmlns:a16="http://schemas.microsoft.com/office/drawing/2014/main" id="{FF5E4534-D5A0-4689-B950-4DCDFDD274D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133DD6E-73D7-4A79-9501-4A836FCFDF1F}"/>
              </a:ext>
            </a:extLst>
          </p:cNvPr>
          <p:cNvSpPr txBox="1">
            <a:spLocks noGrp="1"/>
          </p:cNvSpPr>
          <p:nvPr>
            <p:ph type="sldNum" sz="quarter" idx="8"/>
          </p:nvPr>
        </p:nvSpPr>
        <p:spPr/>
        <p:txBody>
          <a:bodyPr/>
          <a:lstStyle>
            <a:lvl1pPr>
              <a:defRPr/>
            </a:lvl1pPr>
          </a:lstStyle>
          <a:p>
            <a:pPr lvl="0"/>
            <a:fld id="{293D8ABD-4BB2-4CD0-A5A6-C62D73F82E88}" type="slidenum">
              <a:t>‹#›</a:t>
            </a:fld>
            <a:endParaRPr lang="en-GB"/>
          </a:p>
        </p:txBody>
      </p:sp>
    </p:spTree>
    <p:extLst>
      <p:ext uri="{BB962C8B-B14F-4D97-AF65-F5344CB8AC3E}">
        <p14:creationId xmlns:p14="http://schemas.microsoft.com/office/powerpoint/2010/main" val="303411926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9EE9-EC92-4637-ADAB-47E15F101C8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CE4791EB-30BD-402F-9E43-705A189D1C7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CF496A-FB1E-4121-8541-AB1FE982FC85}"/>
              </a:ext>
            </a:extLst>
          </p:cNvPr>
          <p:cNvSpPr txBox="1">
            <a:spLocks noGrp="1"/>
          </p:cNvSpPr>
          <p:nvPr>
            <p:ph type="dt" sz="half" idx="7"/>
          </p:nvPr>
        </p:nvSpPr>
        <p:spPr/>
        <p:txBody>
          <a:bodyPr/>
          <a:lstStyle>
            <a:lvl1pPr>
              <a:defRPr/>
            </a:lvl1pPr>
          </a:lstStyle>
          <a:p>
            <a:pPr lvl="0"/>
            <a:fld id="{0E5B5D6E-1366-475B-9E3E-7E9CC8DD83D1}" type="datetime1">
              <a:rPr lang="en-GB"/>
              <a:pPr lvl="0"/>
              <a:t>15/07/2025</a:t>
            </a:fld>
            <a:endParaRPr lang="en-GB"/>
          </a:p>
        </p:txBody>
      </p:sp>
      <p:sp>
        <p:nvSpPr>
          <p:cNvPr id="5" name="Footer Placeholder 4">
            <a:extLst>
              <a:ext uri="{FF2B5EF4-FFF2-40B4-BE49-F238E27FC236}">
                <a16:creationId xmlns:a16="http://schemas.microsoft.com/office/drawing/2014/main" id="{70011BC0-7E01-438A-90DC-D65D65BCB6B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CE6647C-ABE1-4B8C-BED8-7A25C996CA0E}"/>
              </a:ext>
            </a:extLst>
          </p:cNvPr>
          <p:cNvSpPr txBox="1">
            <a:spLocks noGrp="1"/>
          </p:cNvSpPr>
          <p:nvPr>
            <p:ph type="sldNum" sz="quarter" idx="8"/>
          </p:nvPr>
        </p:nvSpPr>
        <p:spPr/>
        <p:txBody>
          <a:bodyPr/>
          <a:lstStyle>
            <a:lvl1pPr>
              <a:defRPr/>
            </a:lvl1pPr>
          </a:lstStyle>
          <a:p>
            <a:pPr lvl="0"/>
            <a:fld id="{CF18DF6C-3A7F-4B7F-BEEA-B4B7FD717021}" type="slidenum">
              <a:t>‹#›</a:t>
            </a:fld>
            <a:endParaRPr lang="en-GB"/>
          </a:p>
        </p:txBody>
      </p:sp>
    </p:spTree>
    <p:extLst>
      <p:ext uri="{BB962C8B-B14F-4D97-AF65-F5344CB8AC3E}">
        <p14:creationId xmlns:p14="http://schemas.microsoft.com/office/powerpoint/2010/main" val="329474334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CB35-EBF3-415C-9FA2-8B3B31E3C4C9}"/>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B22C48-819C-4DAE-9CF4-B6E7F5D26500}"/>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A08BB2C-F7E9-4094-8836-4D6C57A6EDA2}"/>
              </a:ext>
            </a:extLst>
          </p:cNvPr>
          <p:cNvSpPr txBox="1">
            <a:spLocks noGrp="1"/>
          </p:cNvSpPr>
          <p:nvPr>
            <p:ph type="dt" sz="half" idx="7"/>
          </p:nvPr>
        </p:nvSpPr>
        <p:spPr/>
        <p:txBody>
          <a:bodyPr/>
          <a:lstStyle>
            <a:lvl1pPr>
              <a:defRPr/>
            </a:lvl1pPr>
          </a:lstStyle>
          <a:p>
            <a:pPr lvl="0"/>
            <a:fld id="{40F667B4-BDAA-4EDA-A1FB-7FA5593BFBBC}" type="datetime1">
              <a:rPr lang="en-GB"/>
              <a:pPr lvl="0"/>
              <a:t>15/07/2025</a:t>
            </a:fld>
            <a:endParaRPr lang="en-GB"/>
          </a:p>
        </p:txBody>
      </p:sp>
      <p:sp>
        <p:nvSpPr>
          <p:cNvPr id="5" name="Footer Placeholder 4">
            <a:extLst>
              <a:ext uri="{FF2B5EF4-FFF2-40B4-BE49-F238E27FC236}">
                <a16:creationId xmlns:a16="http://schemas.microsoft.com/office/drawing/2014/main" id="{28757FEC-70BF-4885-9B5A-F17364A719E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A3BD076A-8CA9-4D8D-AA9C-81972E29BEED}"/>
              </a:ext>
            </a:extLst>
          </p:cNvPr>
          <p:cNvSpPr txBox="1">
            <a:spLocks noGrp="1"/>
          </p:cNvSpPr>
          <p:nvPr>
            <p:ph type="sldNum" sz="quarter" idx="8"/>
          </p:nvPr>
        </p:nvSpPr>
        <p:spPr/>
        <p:txBody>
          <a:bodyPr/>
          <a:lstStyle>
            <a:lvl1pPr>
              <a:defRPr/>
            </a:lvl1pPr>
          </a:lstStyle>
          <a:p>
            <a:pPr lvl="0"/>
            <a:fld id="{AB9AD527-6FA1-4548-9F4D-EDF7A5B82DCA}" type="slidenum">
              <a:t>‹#›</a:t>
            </a:fld>
            <a:endParaRPr lang="en-GB"/>
          </a:p>
        </p:txBody>
      </p:sp>
    </p:spTree>
    <p:extLst>
      <p:ext uri="{BB962C8B-B14F-4D97-AF65-F5344CB8AC3E}">
        <p14:creationId xmlns:p14="http://schemas.microsoft.com/office/powerpoint/2010/main" val="1422563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3984-F8EC-4378-B852-055BB32AAB3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21F2132A-8615-408A-8EF2-C92AE50B3CDC}"/>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A9380C-2643-4052-A627-EB0C0C8A1F4E}"/>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27D96F6-7D4D-48AE-9E0A-0EBDBBF1A998}"/>
              </a:ext>
            </a:extLst>
          </p:cNvPr>
          <p:cNvSpPr txBox="1">
            <a:spLocks noGrp="1"/>
          </p:cNvSpPr>
          <p:nvPr>
            <p:ph type="dt" sz="half" idx="7"/>
          </p:nvPr>
        </p:nvSpPr>
        <p:spPr/>
        <p:txBody>
          <a:bodyPr/>
          <a:lstStyle>
            <a:lvl1pPr>
              <a:defRPr/>
            </a:lvl1pPr>
          </a:lstStyle>
          <a:p>
            <a:pPr lvl="0"/>
            <a:fld id="{C2850A31-4CC2-4BA1-AB31-37409F222145}" type="datetime1">
              <a:rPr lang="en-GB"/>
              <a:pPr lvl="0"/>
              <a:t>15/07/2025</a:t>
            </a:fld>
            <a:endParaRPr lang="en-GB"/>
          </a:p>
        </p:txBody>
      </p:sp>
      <p:sp>
        <p:nvSpPr>
          <p:cNvPr id="6" name="Footer Placeholder 5">
            <a:extLst>
              <a:ext uri="{FF2B5EF4-FFF2-40B4-BE49-F238E27FC236}">
                <a16:creationId xmlns:a16="http://schemas.microsoft.com/office/drawing/2014/main" id="{962B3B40-28A8-486D-B3FE-BE4F9C4B415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3D3D02A7-E743-4D01-A6E1-2BF9D4D1D9CF}"/>
              </a:ext>
            </a:extLst>
          </p:cNvPr>
          <p:cNvSpPr txBox="1">
            <a:spLocks noGrp="1"/>
          </p:cNvSpPr>
          <p:nvPr>
            <p:ph type="sldNum" sz="quarter" idx="8"/>
          </p:nvPr>
        </p:nvSpPr>
        <p:spPr/>
        <p:txBody>
          <a:bodyPr/>
          <a:lstStyle>
            <a:lvl1pPr>
              <a:defRPr/>
            </a:lvl1pPr>
          </a:lstStyle>
          <a:p>
            <a:pPr lvl="0"/>
            <a:fld id="{1F84643F-EC5D-4048-A0A4-A56914CE3056}" type="slidenum">
              <a:t>‹#›</a:t>
            </a:fld>
            <a:endParaRPr lang="en-GB"/>
          </a:p>
        </p:txBody>
      </p:sp>
    </p:spTree>
    <p:extLst>
      <p:ext uri="{BB962C8B-B14F-4D97-AF65-F5344CB8AC3E}">
        <p14:creationId xmlns:p14="http://schemas.microsoft.com/office/powerpoint/2010/main" val="171529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F316-F919-4F3B-AE63-DBC4CB14423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90F7B4F5-209A-4DE9-A5B6-7B63DF6845F3}"/>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396A899-DB02-4F3E-9F5C-653A5D9E0A6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8F31BE-1849-4A02-8FB3-9DA96AC25DD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328A4B38-E6B4-439D-A269-90B52B894C4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FACE5C-7F8F-472B-8090-D6E33303AFF2}"/>
              </a:ext>
            </a:extLst>
          </p:cNvPr>
          <p:cNvSpPr txBox="1">
            <a:spLocks noGrp="1"/>
          </p:cNvSpPr>
          <p:nvPr>
            <p:ph type="dt" sz="half" idx="7"/>
          </p:nvPr>
        </p:nvSpPr>
        <p:spPr/>
        <p:txBody>
          <a:bodyPr/>
          <a:lstStyle>
            <a:lvl1pPr>
              <a:defRPr/>
            </a:lvl1pPr>
          </a:lstStyle>
          <a:p>
            <a:pPr lvl="0"/>
            <a:fld id="{7E93C17A-EC1B-40AA-98B1-042E6E65FFC6}" type="datetime1">
              <a:rPr lang="en-GB"/>
              <a:pPr lvl="0"/>
              <a:t>15/07/2025</a:t>
            </a:fld>
            <a:endParaRPr lang="en-GB"/>
          </a:p>
        </p:txBody>
      </p:sp>
      <p:sp>
        <p:nvSpPr>
          <p:cNvPr id="8" name="Footer Placeholder 7">
            <a:extLst>
              <a:ext uri="{FF2B5EF4-FFF2-40B4-BE49-F238E27FC236}">
                <a16:creationId xmlns:a16="http://schemas.microsoft.com/office/drawing/2014/main" id="{2B5BB47C-506F-42B7-A8F0-9A82775C4FE5}"/>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71B7E279-D3A0-41AD-BEA6-538A45877B9C}"/>
              </a:ext>
            </a:extLst>
          </p:cNvPr>
          <p:cNvSpPr txBox="1">
            <a:spLocks noGrp="1"/>
          </p:cNvSpPr>
          <p:nvPr>
            <p:ph type="sldNum" sz="quarter" idx="8"/>
          </p:nvPr>
        </p:nvSpPr>
        <p:spPr/>
        <p:txBody>
          <a:bodyPr/>
          <a:lstStyle>
            <a:lvl1pPr>
              <a:defRPr/>
            </a:lvl1pPr>
          </a:lstStyle>
          <a:p>
            <a:pPr lvl="0"/>
            <a:fld id="{00929680-D12A-467A-9FCC-ED08E740BBC1}" type="slidenum">
              <a:t>‹#›</a:t>
            </a:fld>
            <a:endParaRPr lang="en-GB"/>
          </a:p>
        </p:txBody>
      </p:sp>
    </p:spTree>
    <p:extLst>
      <p:ext uri="{BB962C8B-B14F-4D97-AF65-F5344CB8AC3E}">
        <p14:creationId xmlns:p14="http://schemas.microsoft.com/office/powerpoint/2010/main" val="2912836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2DF0-C5F6-42C6-9E13-7F3033E77BB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45793C90-A9C7-49AD-8199-1D565646906E}"/>
              </a:ext>
            </a:extLst>
          </p:cNvPr>
          <p:cNvSpPr txBox="1">
            <a:spLocks noGrp="1"/>
          </p:cNvSpPr>
          <p:nvPr>
            <p:ph type="dt" sz="half" idx="7"/>
          </p:nvPr>
        </p:nvSpPr>
        <p:spPr/>
        <p:txBody>
          <a:bodyPr/>
          <a:lstStyle>
            <a:lvl1pPr>
              <a:defRPr/>
            </a:lvl1pPr>
          </a:lstStyle>
          <a:p>
            <a:pPr lvl="0"/>
            <a:fld id="{819B1D11-51FD-4473-8491-5109932AA4DE}" type="datetime1">
              <a:rPr lang="en-GB"/>
              <a:pPr lvl="0"/>
              <a:t>15/07/2025</a:t>
            </a:fld>
            <a:endParaRPr lang="en-GB"/>
          </a:p>
        </p:txBody>
      </p:sp>
      <p:sp>
        <p:nvSpPr>
          <p:cNvPr id="4" name="Footer Placeholder 3">
            <a:extLst>
              <a:ext uri="{FF2B5EF4-FFF2-40B4-BE49-F238E27FC236}">
                <a16:creationId xmlns:a16="http://schemas.microsoft.com/office/drawing/2014/main" id="{4AEBE4E8-609B-464D-8155-80601A76EB61}"/>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B02093C5-2484-4E67-8352-DC8A2FF8CDD7}"/>
              </a:ext>
            </a:extLst>
          </p:cNvPr>
          <p:cNvSpPr txBox="1">
            <a:spLocks noGrp="1"/>
          </p:cNvSpPr>
          <p:nvPr>
            <p:ph type="sldNum" sz="quarter" idx="8"/>
          </p:nvPr>
        </p:nvSpPr>
        <p:spPr/>
        <p:txBody>
          <a:bodyPr/>
          <a:lstStyle>
            <a:lvl1pPr>
              <a:defRPr/>
            </a:lvl1pPr>
          </a:lstStyle>
          <a:p>
            <a:pPr lvl="0"/>
            <a:fld id="{A502F5D1-D3AD-4130-AEB5-EB3FEA8F90CA}" type="slidenum">
              <a:t>‹#›</a:t>
            </a:fld>
            <a:endParaRPr lang="en-GB"/>
          </a:p>
        </p:txBody>
      </p:sp>
    </p:spTree>
    <p:extLst>
      <p:ext uri="{BB962C8B-B14F-4D97-AF65-F5344CB8AC3E}">
        <p14:creationId xmlns:p14="http://schemas.microsoft.com/office/powerpoint/2010/main" val="1625740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5F024-6789-4B86-AE4B-6FDA4677640C}"/>
              </a:ext>
            </a:extLst>
          </p:cNvPr>
          <p:cNvSpPr txBox="1">
            <a:spLocks noGrp="1"/>
          </p:cNvSpPr>
          <p:nvPr>
            <p:ph type="dt" sz="half" idx="7"/>
          </p:nvPr>
        </p:nvSpPr>
        <p:spPr/>
        <p:txBody>
          <a:bodyPr/>
          <a:lstStyle>
            <a:lvl1pPr>
              <a:defRPr/>
            </a:lvl1pPr>
          </a:lstStyle>
          <a:p>
            <a:pPr lvl="0"/>
            <a:fld id="{BF1C35E8-D8FA-4BCD-8300-DAD513B36ECD}" type="datetime1">
              <a:rPr lang="en-GB"/>
              <a:pPr lvl="0"/>
              <a:t>15/07/2025</a:t>
            </a:fld>
            <a:endParaRPr lang="en-GB"/>
          </a:p>
        </p:txBody>
      </p:sp>
      <p:sp>
        <p:nvSpPr>
          <p:cNvPr id="3" name="Footer Placeholder 2">
            <a:extLst>
              <a:ext uri="{FF2B5EF4-FFF2-40B4-BE49-F238E27FC236}">
                <a16:creationId xmlns:a16="http://schemas.microsoft.com/office/drawing/2014/main" id="{DC434DA7-9C15-40F1-B160-2F8548243BC9}"/>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84DFE4B4-466A-4334-BC55-2761791F4D0D}"/>
              </a:ext>
            </a:extLst>
          </p:cNvPr>
          <p:cNvSpPr txBox="1">
            <a:spLocks noGrp="1"/>
          </p:cNvSpPr>
          <p:nvPr>
            <p:ph type="sldNum" sz="quarter" idx="8"/>
          </p:nvPr>
        </p:nvSpPr>
        <p:spPr/>
        <p:txBody>
          <a:bodyPr/>
          <a:lstStyle>
            <a:lvl1pPr>
              <a:defRPr/>
            </a:lvl1pPr>
          </a:lstStyle>
          <a:p>
            <a:pPr lvl="0"/>
            <a:fld id="{56461035-C703-4820-B4CD-4DADCD35606D}" type="slidenum">
              <a:t>‹#›</a:t>
            </a:fld>
            <a:endParaRPr lang="en-GB"/>
          </a:p>
        </p:txBody>
      </p:sp>
    </p:spTree>
    <p:extLst>
      <p:ext uri="{BB962C8B-B14F-4D97-AF65-F5344CB8AC3E}">
        <p14:creationId xmlns:p14="http://schemas.microsoft.com/office/powerpoint/2010/main" val="387431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7/15/25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712E-BF4C-4920-95B4-E9C06C86E95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CC57EEB-687B-4097-A9D8-D133E92226A2}"/>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1100CE0-4698-48D7-9768-49A5770A4AD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7E4B19E-549C-4426-A4DB-2C7F7045775D}"/>
              </a:ext>
            </a:extLst>
          </p:cNvPr>
          <p:cNvSpPr txBox="1">
            <a:spLocks noGrp="1"/>
          </p:cNvSpPr>
          <p:nvPr>
            <p:ph type="dt" sz="half" idx="7"/>
          </p:nvPr>
        </p:nvSpPr>
        <p:spPr/>
        <p:txBody>
          <a:bodyPr/>
          <a:lstStyle>
            <a:lvl1pPr>
              <a:defRPr/>
            </a:lvl1pPr>
          </a:lstStyle>
          <a:p>
            <a:pPr lvl="0"/>
            <a:fld id="{901D84AD-CC28-4ADC-BA00-C18914245D7A}" type="datetime1">
              <a:rPr lang="en-GB"/>
              <a:pPr lvl="0"/>
              <a:t>15/07/2025</a:t>
            </a:fld>
            <a:endParaRPr lang="en-GB"/>
          </a:p>
        </p:txBody>
      </p:sp>
      <p:sp>
        <p:nvSpPr>
          <p:cNvPr id="6" name="Footer Placeholder 5">
            <a:extLst>
              <a:ext uri="{FF2B5EF4-FFF2-40B4-BE49-F238E27FC236}">
                <a16:creationId xmlns:a16="http://schemas.microsoft.com/office/drawing/2014/main" id="{D2662A52-F180-4AF6-866A-CD617858F1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F28154A-5968-45BA-B7BB-98310FBB4249}"/>
              </a:ext>
            </a:extLst>
          </p:cNvPr>
          <p:cNvSpPr txBox="1">
            <a:spLocks noGrp="1"/>
          </p:cNvSpPr>
          <p:nvPr>
            <p:ph type="sldNum" sz="quarter" idx="8"/>
          </p:nvPr>
        </p:nvSpPr>
        <p:spPr/>
        <p:txBody>
          <a:bodyPr/>
          <a:lstStyle>
            <a:lvl1pPr>
              <a:defRPr/>
            </a:lvl1pPr>
          </a:lstStyle>
          <a:p>
            <a:pPr lvl="0"/>
            <a:fld id="{9D7EBFF5-3AC6-4931-8B1F-4595C35E93DA}" type="slidenum">
              <a:t>‹#›</a:t>
            </a:fld>
            <a:endParaRPr lang="en-GB"/>
          </a:p>
        </p:txBody>
      </p:sp>
    </p:spTree>
    <p:extLst>
      <p:ext uri="{BB962C8B-B14F-4D97-AF65-F5344CB8AC3E}">
        <p14:creationId xmlns:p14="http://schemas.microsoft.com/office/powerpoint/2010/main" val="197791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A22F-F585-4292-8964-D0081DC719B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FB2DA0EA-2348-4400-A29D-309BC632BD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BE207E94-2E6A-4AF0-B9DB-5A54C14B074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D6510ED-DDAA-467F-A457-F899FE6B5661}"/>
              </a:ext>
            </a:extLst>
          </p:cNvPr>
          <p:cNvSpPr txBox="1">
            <a:spLocks noGrp="1"/>
          </p:cNvSpPr>
          <p:nvPr>
            <p:ph type="dt" sz="half" idx="7"/>
          </p:nvPr>
        </p:nvSpPr>
        <p:spPr/>
        <p:txBody>
          <a:bodyPr/>
          <a:lstStyle>
            <a:lvl1pPr>
              <a:defRPr/>
            </a:lvl1pPr>
          </a:lstStyle>
          <a:p>
            <a:pPr lvl="0"/>
            <a:fld id="{F7C8C051-9034-483F-A3D0-54397223CB60}" type="datetime1">
              <a:rPr lang="en-GB"/>
              <a:pPr lvl="0"/>
              <a:t>15/07/2025</a:t>
            </a:fld>
            <a:endParaRPr lang="en-GB"/>
          </a:p>
        </p:txBody>
      </p:sp>
      <p:sp>
        <p:nvSpPr>
          <p:cNvPr id="6" name="Footer Placeholder 5">
            <a:extLst>
              <a:ext uri="{FF2B5EF4-FFF2-40B4-BE49-F238E27FC236}">
                <a16:creationId xmlns:a16="http://schemas.microsoft.com/office/drawing/2014/main" id="{B0EB6FBB-7CCE-45E6-A3DA-CBE970FD6D1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2055DD9-E323-44FB-9A9D-A82FDE65EBB7}"/>
              </a:ext>
            </a:extLst>
          </p:cNvPr>
          <p:cNvSpPr txBox="1">
            <a:spLocks noGrp="1"/>
          </p:cNvSpPr>
          <p:nvPr>
            <p:ph type="sldNum" sz="quarter" idx="8"/>
          </p:nvPr>
        </p:nvSpPr>
        <p:spPr/>
        <p:txBody>
          <a:bodyPr/>
          <a:lstStyle>
            <a:lvl1pPr>
              <a:defRPr/>
            </a:lvl1pPr>
          </a:lstStyle>
          <a:p>
            <a:pPr lvl="0"/>
            <a:fld id="{DE77496A-1651-4493-899C-5C5AC4189027}" type="slidenum">
              <a:t>‹#›</a:t>
            </a:fld>
            <a:endParaRPr lang="en-GB"/>
          </a:p>
        </p:txBody>
      </p:sp>
    </p:spTree>
    <p:extLst>
      <p:ext uri="{BB962C8B-B14F-4D97-AF65-F5344CB8AC3E}">
        <p14:creationId xmlns:p14="http://schemas.microsoft.com/office/powerpoint/2010/main" val="2278368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0FD1-4D76-4A21-BFAE-92BE23A2B56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7AD04E9-4894-4CD0-86E5-EDE63E59979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1BD5E3-AA68-420B-B325-E6D2E6ABE698}"/>
              </a:ext>
            </a:extLst>
          </p:cNvPr>
          <p:cNvSpPr txBox="1">
            <a:spLocks noGrp="1"/>
          </p:cNvSpPr>
          <p:nvPr>
            <p:ph type="dt" sz="half" idx="7"/>
          </p:nvPr>
        </p:nvSpPr>
        <p:spPr/>
        <p:txBody>
          <a:bodyPr/>
          <a:lstStyle>
            <a:lvl1pPr>
              <a:defRPr/>
            </a:lvl1pPr>
          </a:lstStyle>
          <a:p>
            <a:pPr lvl="0"/>
            <a:fld id="{F182E3BE-9D73-4DD6-B851-1D48992764A1}" type="datetime1">
              <a:rPr lang="en-GB"/>
              <a:pPr lvl="0"/>
              <a:t>15/07/2025</a:t>
            </a:fld>
            <a:endParaRPr lang="en-GB"/>
          </a:p>
        </p:txBody>
      </p:sp>
      <p:sp>
        <p:nvSpPr>
          <p:cNvPr id="5" name="Footer Placeholder 4">
            <a:extLst>
              <a:ext uri="{FF2B5EF4-FFF2-40B4-BE49-F238E27FC236}">
                <a16:creationId xmlns:a16="http://schemas.microsoft.com/office/drawing/2014/main" id="{501111C4-FF2C-4A3A-866D-3EC19FBCDE3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50B6B4F-D9C0-4607-89AD-AE5B6BDA3441}"/>
              </a:ext>
            </a:extLst>
          </p:cNvPr>
          <p:cNvSpPr txBox="1">
            <a:spLocks noGrp="1"/>
          </p:cNvSpPr>
          <p:nvPr>
            <p:ph type="sldNum" sz="quarter" idx="8"/>
          </p:nvPr>
        </p:nvSpPr>
        <p:spPr/>
        <p:txBody>
          <a:bodyPr/>
          <a:lstStyle>
            <a:lvl1pPr>
              <a:defRPr/>
            </a:lvl1pPr>
          </a:lstStyle>
          <a:p>
            <a:pPr lvl="0"/>
            <a:fld id="{F08FADA9-9A8F-402D-A040-E4027682BE10}" type="slidenum">
              <a:t>‹#›</a:t>
            </a:fld>
            <a:endParaRPr lang="en-GB"/>
          </a:p>
        </p:txBody>
      </p:sp>
    </p:spTree>
    <p:extLst>
      <p:ext uri="{BB962C8B-B14F-4D97-AF65-F5344CB8AC3E}">
        <p14:creationId xmlns:p14="http://schemas.microsoft.com/office/powerpoint/2010/main" val="2425184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97551-180F-4238-83C9-1BC5FC86D89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F2AD4DB-FFA4-47B1-9174-2CD6351B683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9BC452-4D7B-44F7-98D8-53A823FD744F}"/>
              </a:ext>
            </a:extLst>
          </p:cNvPr>
          <p:cNvSpPr txBox="1">
            <a:spLocks noGrp="1"/>
          </p:cNvSpPr>
          <p:nvPr>
            <p:ph type="dt" sz="half" idx="7"/>
          </p:nvPr>
        </p:nvSpPr>
        <p:spPr/>
        <p:txBody>
          <a:bodyPr/>
          <a:lstStyle>
            <a:lvl1pPr>
              <a:defRPr/>
            </a:lvl1pPr>
          </a:lstStyle>
          <a:p>
            <a:pPr lvl="0"/>
            <a:fld id="{A0E0A068-5067-4FF8-8A49-399E6CA2A9C0}" type="datetime1">
              <a:rPr lang="en-GB"/>
              <a:pPr lvl="0"/>
              <a:t>15/07/2025</a:t>
            </a:fld>
            <a:endParaRPr lang="en-GB"/>
          </a:p>
        </p:txBody>
      </p:sp>
      <p:sp>
        <p:nvSpPr>
          <p:cNvPr id="5" name="Footer Placeholder 4">
            <a:extLst>
              <a:ext uri="{FF2B5EF4-FFF2-40B4-BE49-F238E27FC236}">
                <a16:creationId xmlns:a16="http://schemas.microsoft.com/office/drawing/2014/main" id="{BCE04135-2B32-4675-83BE-0B187D50EDA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A6A7AEA-55C1-469B-A1F1-E6C5BAE59083}"/>
              </a:ext>
            </a:extLst>
          </p:cNvPr>
          <p:cNvSpPr txBox="1">
            <a:spLocks noGrp="1"/>
          </p:cNvSpPr>
          <p:nvPr>
            <p:ph type="sldNum" sz="quarter" idx="8"/>
          </p:nvPr>
        </p:nvSpPr>
        <p:spPr/>
        <p:txBody>
          <a:bodyPr/>
          <a:lstStyle>
            <a:lvl1pPr>
              <a:defRPr/>
            </a:lvl1pPr>
          </a:lstStyle>
          <a:p>
            <a:pPr lvl="0"/>
            <a:fld id="{E18BA671-9115-4F25-8165-8355A9A112C4}" type="slidenum">
              <a:t>‹#›</a:t>
            </a:fld>
            <a:endParaRPr lang="en-GB"/>
          </a:p>
        </p:txBody>
      </p:sp>
    </p:spTree>
    <p:extLst>
      <p:ext uri="{BB962C8B-B14F-4D97-AF65-F5344CB8AC3E}">
        <p14:creationId xmlns:p14="http://schemas.microsoft.com/office/powerpoint/2010/main" val="427930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7/15/25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7/15/25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7/15/25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7/15/25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7/15/25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7/15/25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7/15/25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15/07/2025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1CF-8FA2-4FDE-8258-BFC6F6471203}"/>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6A89A6F0-08EB-4491-B27C-6FD21A25FBC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5EF254-7A59-49F9-B413-DD3D138808F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EAD2C0C0-6DFF-4AE4-8BD7-DD21EB46EA7A}" type="datetime1">
              <a:rPr lang="en-GB"/>
              <a:pPr lvl="0"/>
              <a:t>15/07/2025</a:t>
            </a:fld>
            <a:endParaRPr lang="en-GB"/>
          </a:p>
        </p:txBody>
      </p:sp>
      <p:sp>
        <p:nvSpPr>
          <p:cNvPr id="5" name="Footer Placeholder 4">
            <a:extLst>
              <a:ext uri="{FF2B5EF4-FFF2-40B4-BE49-F238E27FC236}">
                <a16:creationId xmlns:a16="http://schemas.microsoft.com/office/drawing/2014/main" id="{6A58E49A-57CC-4074-B329-AB862498B984}"/>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6B49AB03-36BD-4442-9F3E-51CF27ABB455}"/>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8E9F33B0-7635-4C15-8249-24EA7A14D1A7}" type="slidenum">
              <a:t>‹#›</a:t>
            </a:fld>
            <a:endParaRPr lang="en-GB"/>
          </a:p>
        </p:txBody>
      </p:sp>
    </p:spTree>
    <p:extLst>
      <p:ext uri="{BB962C8B-B14F-4D97-AF65-F5344CB8AC3E}">
        <p14:creationId xmlns:p14="http://schemas.microsoft.com/office/powerpoint/2010/main" val="882075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quantdare.com/hierarchical-clusteri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16/j.csda.2006.11.025"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hyperlink" Target="https://scikit-learn.org/stable/modules/clustering.html#clustering-performance-evaluation" TargetMode="Externa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dl.acm.org/doi/pdf/10.5555/944919.94493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artenGr/BERTopic"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258433" y="1680100"/>
            <a:ext cx="6365475" cy="2492990"/>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5400" b="1" i="0" u="none" strike="noStrike" kern="1200" cap="none" spc="0" baseline="0" dirty="0">
                <a:solidFill>
                  <a:srgbClr val="006388"/>
                </a:solidFill>
                <a:uFillTx/>
                <a:latin typeface="Fira Sans" pitchFamily="34"/>
                <a:ea typeface="Fira Code" pitchFamily="49"/>
              </a:rPr>
              <a:t>Clustering &amp; Topic </a:t>
            </a:r>
            <a:r>
              <a:rPr lang="en-GB" sz="5400" b="1" i="0" u="none" strike="noStrike" kern="1200" cap="none" spc="0" baseline="0" dirty="0" err="1">
                <a:solidFill>
                  <a:srgbClr val="006388"/>
                </a:solidFill>
                <a:uFillTx/>
                <a:latin typeface="Fira Sans" pitchFamily="34"/>
                <a:ea typeface="Fira Code" pitchFamily="49"/>
              </a:rPr>
              <a:t>Modeling</a:t>
            </a:r>
            <a:endParaRPr lang="en-GB" sz="5400" b="1" i="0" u="none" strike="noStrike" kern="1200" cap="none" spc="0" baseline="0" dirty="0">
              <a:solidFill>
                <a:srgbClr val="006388"/>
              </a:solidFill>
              <a:uFillTx/>
              <a:latin typeface="Fira Sans" pitchFamily="34"/>
              <a:ea typeface="Fira Code" pitchFamily="49"/>
            </a:endParaRP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i="1" dirty="0">
                <a:solidFill>
                  <a:srgbClr val="7F7F7F"/>
                </a:solidFill>
                <a:latin typeface="Fira Sans" pitchFamily="34"/>
              </a:rPr>
              <a:t>2025</a:t>
            </a:r>
            <a:endParaRPr lang="en-GB" sz="2800" b="0" i="1" u="none" strike="noStrike" kern="1200" cap="none" spc="0" baseline="0" dirty="0">
              <a:solidFill>
                <a:srgbClr val="7F7F7F"/>
              </a:solidFill>
              <a:uFillTx/>
              <a:latin typeface="Fira Sans" pitchFamily="34"/>
            </a:endParaRP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C4E5-39E7-4D19-ACE0-56DA5478DF2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Hierarchical clustering</a:t>
            </a:r>
            <a:endParaRPr lang="en-GB" sz="1800" kern="0"/>
          </a:p>
        </p:txBody>
      </p:sp>
      <p:sp>
        <p:nvSpPr>
          <p:cNvPr id="3" name="Content Placeholder 2">
            <a:extLst>
              <a:ext uri="{FF2B5EF4-FFF2-40B4-BE49-F238E27FC236}">
                <a16:creationId xmlns:a16="http://schemas.microsoft.com/office/drawing/2014/main" id="{1AD052D8-FC93-413B-9F2E-09DB1A5F0871}"/>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Bottom-up agglomerative clustering</a:t>
            </a:r>
          </a:p>
          <a:p>
            <a:pPr lvl="1">
              <a:lnSpc>
                <a:spcPct val="100000"/>
              </a:lnSpc>
            </a:pPr>
            <a:r>
              <a:rPr lang="en-US" sz="2800">
                <a:solidFill>
                  <a:srgbClr val="404040"/>
                </a:solidFill>
                <a:latin typeface="Fira Sans" pitchFamily="34"/>
              </a:rPr>
              <a:t>For each observation, compute the </a:t>
            </a:r>
            <a:r>
              <a:rPr lang="en-US" sz="2800">
                <a:solidFill>
                  <a:srgbClr val="006388"/>
                </a:solidFill>
                <a:latin typeface="Fira Sans" pitchFamily="34"/>
              </a:rPr>
              <a:t>distance</a:t>
            </a:r>
            <a:r>
              <a:rPr lang="en-US" sz="2800">
                <a:solidFill>
                  <a:srgbClr val="404040"/>
                </a:solidFill>
                <a:latin typeface="Fira Sans" pitchFamily="34"/>
              </a:rPr>
              <a:t> to all other observations</a:t>
            </a:r>
          </a:p>
          <a:p>
            <a:pPr lvl="1">
              <a:lnSpc>
                <a:spcPct val="100000"/>
              </a:lnSpc>
            </a:pPr>
            <a:r>
              <a:rPr lang="en-US" sz="2800">
                <a:solidFill>
                  <a:srgbClr val="404040"/>
                </a:solidFill>
                <a:latin typeface="Fira Sans" pitchFamily="34"/>
              </a:rPr>
              <a:t>Assign all examples to their individual cluster</a:t>
            </a:r>
          </a:p>
          <a:p>
            <a:pPr lvl="1">
              <a:lnSpc>
                <a:spcPct val="100000"/>
              </a:lnSpc>
            </a:pPr>
            <a:r>
              <a:rPr lang="en-US" sz="2800">
                <a:solidFill>
                  <a:srgbClr val="404040"/>
                </a:solidFill>
                <a:latin typeface="Fira Sans" pitchFamily="34"/>
              </a:rPr>
              <a:t>Combine </a:t>
            </a:r>
            <a:r>
              <a:rPr lang="en-US" sz="2800">
                <a:solidFill>
                  <a:srgbClr val="006388"/>
                </a:solidFill>
                <a:latin typeface="Fira Sans" pitchFamily="34"/>
              </a:rPr>
              <a:t>most similar </a:t>
            </a:r>
            <a:r>
              <a:rPr lang="en-US" sz="2800">
                <a:solidFill>
                  <a:srgbClr val="404040"/>
                </a:solidFill>
                <a:latin typeface="Fira Sans" pitchFamily="34"/>
              </a:rPr>
              <a:t>cluster</a:t>
            </a:r>
          </a:p>
          <a:p>
            <a:pPr lvl="1">
              <a:lnSpc>
                <a:spcPct val="100000"/>
              </a:lnSpc>
            </a:pPr>
            <a:r>
              <a:rPr lang="en-US" sz="2800">
                <a:solidFill>
                  <a:srgbClr val="404040"/>
                </a:solidFill>
                <a:latin typeface="Fira Sans" pitchFamily="34"/>
              </a:rPr>
              <a:t>Keep combining clusters until there is only one cluster left</a:t>
            </a:r>
          </a:p>
          <a:p>
            <a:pPr lvl="1">
              <a:lnSpc>
                <a:spcPct val="100000"/>
              </a:lnSpc>
            </a:pPr>
            <a:r>
              <a:rPr lang="en-US" sz="2800">
                <a:solidFill>
                  <a:srgbClr val="404040"/>
                </a:solidFill>
                <a:latin typeface="Fira Sans" pitchFamily="34"/>
              </a:rPr>
              <a:t>Select number of clusters for the final solution</a:t>
            </a:r>
          </a:p>
          <a:p>
            <a:pPr lvl="1">
              <a:lnSpc>
                <a:spcPct val="100000"/>
              </a:lnSpc>
            </a:pPr>
            <a:endParaRPr lang="en-US" sz="2800">
              <a:solidFill>
                <a:srgbClr val="404040"/>
              </a:solidFill>
              <a:latin typeface="Fira Sans" pitchFamily="34"/>
            </a:endParaRPr>
          </a:p>
          <a:p>
            <a:pPr marL="0" lvl="0" indent="0">
              <a:lnSpc>
                <a:spcPct val="100000"/>
              </a:lnSpc>
              <a:buNone/>
            </a:pPr>
            <a:r>
              <a:rPr lang="en-US" i="1">
                <a:solidFill>
                  <a:srgbClr val="767171"/>
                </a:solidFill>
                <a:latin typeface="Fira Sans" pitchFamily="34"/>
              </a:rPr>
              <a:t>Divisive: start with one and keep splitting most different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FE9D514-41D3-440D-858F-B8C95B38A65C}"/>
              </a:ext>
            </a:extLst>
          </p:cNvPr>
          <p:cNvPicPr>
            <a:picLocks noChangeAspect="1"/>
          </p:cNvPicPr>
          <p:nvPr/>
        </p:nvPicPr>
        <p:blipFill>
          <a:blip r:embed="rId3"/>
          <a:stretch>
            <a:fillRect/>
          </a:stretch>
        </p:blipFill>
        <p:spPr>
          <a:xfrm>
            <a:off x="0" y="319948"/>
            <a:ext cx="12191996" cy="6218112"/>
          </a:xfrm>
          <a:prstGeom prst="rect">
            <a:avLst/>
          </a:prstGeom>
          <a:noFill/>
          <a:ln cap="flat">
            <a:noFill/>
          </a:ln>
        </p:spPr>
      </p:pic>
      <p:sp>
        <p:nvSpPr>
          <p:cNvPr id="3" name="TextBox 9">
            <a:extLst>
              <a:ext uri="{FF2B5EF4-FFF2-40B4-BE49-F238E27FC236}">
                <a16:creationId xmlns:a16="http://schemas.microsoft.com/office/drawing/2014/main" id="{161BE528-4966-4EB9-AF67-BD454697D3ED}"/>
              </a:ext>
            </a:extLst>
          </p:cNvPr>
          <p:cNvSpPr txBox="1"/>
          <p:nvPr/>
        </p:nvSpPr>
        <p:spPr>
          <a:xfrm>
            <a:off x="6986281" y="6488664"/>
            <a:ext cx="5205724"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hlinkClick r:id="rId4"/>
              </a:rPr>
              <a:t>https://quantdare.com/hierarchical-clustering/</a:t>
            </a: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rPr>
              <a:t> </a:t>
            </a:r>
            <a:endParaRPr kumimoji="0" lang="en-NL" sz="14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4C314-DA61-4909-9CFD-156FBF100988}"/>
              </a:ext>
            </a:extLst>
          </p:cNvPr>
          <p:cNvPicPr>
            <a:picLocks noChangeAspect="1"/>
          </p:cNvPicPr>
          <p:nvPr/>
        </p:nvPicPr>
        <p:blipFill>
          <a:blip r:embed="rId2"/>
          <a:stretch>
            <a:fillRect/>
          </a:stretch>
        </p:blipFill>
        <p:spPr>
          <a:xfrm>
            <a:off x="2052439" y="543697"/>
            <a:ext cx="8087121" cy="5770605"/>
          </a:xfrm>
          <a:prstGeom prst="rect">
            <a:avLst/>
          </a:prstGeom>
        </p:spPr>
      </p:pic>
    </p:spTree>
    <p:extLst>
      <p:ext uri="{BB962C8B-B14F-4D97-AF65-F5344CB8AC3E}">
        <p14:creationId xmlns:p14="http://schemas.microsoft.com/office/powerpoint/2010/main" val="363654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D682970-27BF-4CCF-9F8F-E698D87970FF}"/>
              </a:ext>
            </a:extLst>
          </p:cNvPr>
          <p:cNvPicPr>
            <a:picLocks noChangeAspect="1"/>
          </p:cNvPicPr>
          <p:nvPr/>
        </p:nvPicPr>
        <p:blipFill>
          <a:blip r:embed="rId2"/>
          <a:stretch>
            <a:fillRect/>
          </a:stretch>
        </p:blipFill>
        <p:spPr>
          <a:xfrm>
            <a:off x="1123376" y="199503"/>
            <a:ext cx="9945252" cy="6458992"/>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D9A1-E792-4BBD-AE0E-A2E7CE7D2E8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K-means clustering</a:t>
            </a:r>
            <a:endParaRPr lang="en-GB" sz="1800" kern="0">
              <a:solidFill>
                <a:srgbClr val="FFFFFF"/>
              </a:solidFill>
            </a:endParaRPr>
          </a:p>
        </p:txBody>
      </p:sp>
    </p:spTree>
    <p:extLst>
      <p:ext uri="{BB962C8B-B14F-4D97-AF65-F5344CB8AC3E}">
        <p14:creationId xmlns:p14="http://schemas.microsoft.com/office/powerpoint/2010/main" val="6631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3BEF-F2D3-4B78-ABB8-B456615BAB55}"/>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07ED1C92-8625-4FC8-87C3-8C5C311FC3D2}"/>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Predefine the number of clusters (K)</a:t>
            </a:r>
          </a:p>
          <a:p>
            <a:pPr lvl="0">
              <a:lnSpc>
                <a:spcPct val="100000"/>
              </a:lnSpc>
            </a:pPr>
            <a:r>
              <a:rPr lang="en-US" sz="3200">
                <a:solidFill>
                  <a:srgbClr val="404040"/>
                </a:solidFill>
                <a:latin typeface="Fira Sans" pitchFamily="34"/>
              </a:rPr>
              <a:t>Apply an algorithm to assign observations to clusters</a:t>
            </a:r>
          </a:p>
          <a:p>
            <a:pPr lvl="0">
              <a:lnSpc>
                <a:spcPct val="100000"/>
              </a:lnSpc>
            </a:pPr>
            <a:r>
              <a:rPr lang="en-US" sz="3200">
                <a:solidFill>
                  <a:srgbClr val="404040"/>
                </a:solidFill>
                <a:latin typeface="Fira Sans" pitchFamily="34"/>
              </a:rPr>
              <a:t>Top-down method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6BDB-7FC6-46A3-A9B8-B7C32C022E8C}"/>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 algorithm</a:t>
            </a:r>
            <a:endParaRPr lang="en-GB" sz="1800" kern="0"/>
          </a:p>
        </p:txBody>
      </p:sp>
      <p:sp>
        <p:nvSpPr>
          <p:cNvPr id="3" name="Content Placeholder 2">
            <a:extLst>
              <a:ext uri="{FF2B5EF4-FFF2-40B4-BE49-F238E27FC236}">
                <a16:creationId xmlns:a16="http://schemas.microsoft.com/office/drawing/2014/main" id="{D1A7ED90-A56A-423D-8413-6412F4D209C6}"/>
              </a:ext>
            </a:extLst>
          </p:cNvPr>
          <p:cNvSpPr txBox="1">
            <a:spLocks noGrp="1"/>
          </p:cNvSpPr>
          <p:nvPr>
            <p:ph idx="1"/>
          </p:nvPr>
        </p:nvSpPr>
        <p:spPr>
          <a:xfrm>
            <a:off x="838203" y="1825627"/>
            <a:ext cx="10515600" cy="4667243"/>
          </a:xfrm>
        </p:spPr>
        <p:txBody>
          <a:bodyPr/>
          <a:lstStyle/>
          <a:p>
            <a:pPr marL="0" lvl="0" indent="0">
              <a:lnSpc>
                <a:spcPct val="100000"/>
              </a:lnSpc>
              <a:buNone/>
            </a:pPr>
            <a:r>
              <a:rPr lang="en-US" sz="2500" dirty="0">
                <a:solidFill>
                  <a:srgbClr val="404040"/>
                </a:solidFill>
                <a:latin typeface="Fira Sans" pitchFamily="34"/>
              </a:rPr>
              <a:t>1. Randomly assign examples to 𝐾 clusters</a:t>
            </a:r>
          </a:p>
          <a:p>
            <a:pPr marL="0" lvl="0" indent="0">
              <a:lnSpc>
                <a:spcPct val="100000"/>
              </a:lnSpc>
              <a:buNone/>
            </a:pPr>
            <a:r>
              <a:rPr lang="en-US" sz="2500" dirty="0">
                <a:solidFill>
                  <a:srgbClr val="404040"/>
                </a:solidFill>
                <a:latin typeface="Fira Sans" pitchFamily="34"/>
              </a:rPr>
              <a:t>2a. Calculate the centroid (per-feature mean) for each cluster</a:t>
            </a:r>
          </a:p>
          <a:p>
            <a:pPr marL="0" lvl="0" indent="0">
              <a:lnSpc>
                <a:spcPct val="100000"/>
              </a:lnSpc>
              <a:buNone/>
            </a:pPr>
            <a:r>
              <a:rPr lang="en-US" sz="2500" dirty="0">
                <a:solidFill>
                  <a:srgbClr val="404040"/>
                </a:solidFill>
                <a:latin typeface="Fira Sans" pitchFamily="34"/>
              </a:rPr>
              <a:t>2b. Assign each example to the cluster belonging to its closest centroid</a:t>
            </a:r>
          </a:p>
          <a:p>
            <a:pPr marL="0" lvl="0" indent="0">
              <a:lnSpc>
                <a:spcPct val="100000"/>
              </a:lnSpc>
              <a:buNone/>
            </a:pPr>
            <a:r>
              <a:rPr lang="en-US" sz="2500" dirty="0">
                <a:solidFill>
                  <a:srgbClr val="404040"/>
                </a:solidFill>
                <a:latin typeface="Fira Sans" pitchFamily="34"/>
              </a:rPr>
              <a:t>3. If the assignments changed, go to step 2a, else stop</a:t>
            </a:r>
          </a:p>
          <a:p>
            <a:pPr marL="0" lvl="0" indent="0">
              <a:lnSpc>
                <a:spcPct val="100000"/>
              </a:lnSpc>
              <a:buNone/>
            </a:pPr>
            <a:endParaRPr lang="en-GB" sz="2500" dirty="0">
              <a:solidFill>
                <a:srgbClr val="404040"/>
              </a:solidFill>
              <a:latin typeface="Fira Sans" pitchFamily="3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314A-E775-452B-ADDA-4154328110C7}"/>
              </a:ext>
            </a:extLst>
          </p:cNvPr>
          <p:cNvSpPr txBox="1">
            <a:spLocks noGrp="1"/>
          </p:cNvSpPr>
          <p:nvPr>
            <p:ph type="title"/>
          </p:nvPr>
        </p:nvSpPr>
        <p:spPr>
          <a:xfrm>
            <a:off x="451658" y="2763444"/>
            <a:ext cx="3358342" cy="1325559"/>
          </a:xfrm>
        </p:spPr>
        <p:txBody>
          <a:bodyPr>
            <a:normAutofit fontScale="90000"/>
          </a:bodyPr>
          <a:lstStyle/>
          <a:p>
            <a:pPr lvl="0">
              <a:lnSpc>
                <a:spcPct val="100000"/>
              </a:lnSpc>
            </a:pPr>
            <a:r>
              <a:rPr lang="en-GB" b="1" kern="0" dirty="0">
                <a:solidFill>
                  <a:srgbClr val="006388"/>
                </a:solidFill>
                <a:latin typeface="Fira Sans" pitchFamily="34"/>
                <a:ea typeface="Fira Code" pitchFamily="49"/>
              </a:rPr>
              <a:t>K-means clustering</a:t>
            </a:r>
            <a:endParaRPr lang="en-GB" sz="1400" kern="0" dirty="0"/>
          </a:p>
        </p:txBody>
      </p:sp>
      <p:pic>
        <p:nvPicPr>
          <p:cNvPr id="3" name="Content Placeholder 4" descr="A screenshot of a cell phone&#10;&#10;Description automatically generated">
            <a:extLst>
              <a:ext uri="{FF2B5EF4-FFF2-40B4-BE49-F238E27FC236}">
                <a16:creationId xmlns:a16="http://schemas.microsoft.com/office/drawing/2014/main" id="{D280D5C7-0849-4146-9F2A-F04F144645A8}"/>
              </a:ext>
            </a:extLst>
          </p:cNvPr>
          <p:cNvPicPr>
            <a:picLocks noGrp="1" noChangeAspect="1"/>
          </p:cNvPicPr>
          <p:nvPr>
            <p:ph idx="1"/>
          </p:nvPr>
        </p:nvPicPr>
        <p:blipFill>
          <a:blip r:embed="rId2"/>
          <a:stretch>
            <a:fillRect/>
          </a:stretch>
        </p:blipFill>
        <p:spPr>
          <a:xfrm>
            <a:off x="4876796" y="-5541"/>
            <a:ext cx="6863541" cy="6863541"/>
          </a:xfrm>
        </p:spPr>
      </p:pic>
      <p:sp>
        <p:nvSpPr>
          <p:cNvPr id="4" name="TextBox 6">
            <a:extLst>
              <a:ext uri="{FF2B5EF4-FFF2-40B4-BE49-F238E27FC236}">
                <a16:creationId xmlns:a16="http://schemas.microsoft.com/office/drawing/2014/main" id="{A1437653-64F8-4E1E-83CB-F5BE6E00047B}"/>
              </a:ext>
            </a:extLst>
          </p:cNvPr>
          <p:cNvSpPr txBox="1"/>
          <p:nvPr/>
        </p:nvSpPr>
        <p:spPr>
          <a:xfrm>
            <a:off x="3312688" y="6488664"/>
            <a:ext cx="156410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1" u="none" strike="noStrike" kern="1200" cap="none" spc="0" normalizeH="0" baseline="0" noProof="0">
                <a:ln>
                  <a:noFill/>
                </a:ln>
                <a:solidFill>
                  <a:srgbClr val="767171"/>
                </a:solidFill>
                <a:effectLst/>
                <a:uLnTx/>
                <a:uFillTx/>
                <a:latin typeface="Fira Sans" pitchFamily="34"/>
                <a:ea typeface="Fira Sans" pitchFamily="34"/>
                <a:cs typeface="+mn-cs"/>
              </a:rPr>
              <a:t>ISLR2 fig 12.8</a:t>
            </a:r>
            <a:endParaRPr kumimoji="0" lang="en-NL" sz="18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706A-21C2-41F4-B24F-E9846FCB9CC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E7EB3EF2-B118-4364-83FC-CF94E2F7AA52}"/>
              </a:ext>
            </a:extLst>
          </p:cNvPr>
          <p:cNvSpPr txBox="1">
            <a:spLocks noGrp="1"/>
          </p:cNvSpPr>
          <p:nvPr>
            <p:ph idx="1"/>
          </p:nvPr>
        </p:nvSpPr>
        <p:spPr>
          <a:xfrm>
            <a:off x="838203" y="1825627"/>
            <a:ext cx="10515600" cy="4667243"/>
          </a:xfrm>
        </p:spPr>
        <p:txBody>
          <a:bodyPr/>
          <a:lstStyle/>
          <a:p>
            <a:pPr lvl="0">
              <a:lnSpc>
                <a:spcPct val="120000"/>
              </a:lnSpc>
            </a:pPr>
            <a:r>
              <a:rPr lang="en-US" sz="2600">
                <a:solidFill>
                  <a:srgbClr val="404040"/>
                </a:solidFill>
                <a:latin typeface="Fira Sans" pitchFamily="34"/>
              </a:rPr>
              <a:t>K and the distance metric are </a:t>
            </a:r>
            <a:r>
              <a:rPr lang="en-US" sz="2600">
                <a:solidFill>
                  <a:srgbClr val="006388"/>
                </a:solidFill>
                <a:latin typeface="Fira Sans" pitchFamily="34"/>
              </a:rPr>
              <a:t>hyperparameters</a:t>
            </a:r>
          </a:p>
          <a:p>
            <a:pPr lvl="0">
              <a:lnSpc>
                <a:spcPct val="120000"/>
              </a:lnSpc>
            </a:pPr>
            <a:r>
              <a:rPr lang="en-US" sz="2600">
                <a:solidFill>
                  <a:srgbClr val="404040"/>
                </a:solidFill>
                <a:latin typeface="Fira Sans" pitchFamily="34"/>
              </a:rPr>
              <a:t>Distance metric can be anything, just like in hierarchical clustering</a:t>
            </a:r>
          </a:p>
          <a:p>
            <a:pPr lvl="1">
              <a:lnSpc>
                <a:spcPct val="120000"/>
              </a:lnSpc>
            </a:pPr>
            <a:r>
              <a:rPr lang="en-US" sz="2200">
                <a:solidFill>
                  <a:srgbClr val="404040"/>
                </a:solidFill>
                <a:latin typeface="Fira Sans" pitchFamily="34"/>
              </a:rPr>
              <a:t>Determined by the structure / content of the data</a:t>
            </a:r>
          </a:p>
          <a:p>
            <a:pPr lvl="1">
              <a:lnSpc>
                <a:spcPct val="120000"/>
              </a:lnSpc>
            </a:pPr>
            <a:r>
              <a:rPr lang="en-US" sz="2200">
                <a:solidFill>
                  <a:srgbClr val="404040"/>
                </a:solidFill>
                <a:latin typeface="Fira Sans" pitchFamily="34"/>
              </a:rPr>
              <a:t>Usually euclidian distance</a:t>
            </a:r>
            <a:endParaRPr lang="en-US" sz="2600">
              <a:solidFill>
                <a:srgbClr val="404040"/>
              </a:solidFill>
              <a:latin typeface="Fira Sans" pitchFamily="34"/>
            </a:endParaRPr>
          </a:p>
          <a:p>
            <a:pPr lvl="0">
              <a:lnSpc>
                <a:spcPct val="120000"/>
              </a:lnSpc>
            </a:pPr>
            <a:r>
              <a:rPr lang="en-US" sz="2600">
                <a:solidFill>
                  <a:srgbClr val="404040"/>
                </a:solidFill>
                <a:latin typeface="Fira Sans" pitchFamily="34"/>
              </a:rPr>
              <a:t>K is determined in advance by the data scientist based on knowledge about the data or the goal of the analysis</a:t>
            </a:r>
          </a:p>
          <a:p>
            <a:pPr lvl="1">
              <a:lnSpc>
                <a:spcPct val="120000"/>
              </a:lnSpc>
            </a:pPr>
            <a:r>
              <a:rPr lang="en-US" sz="2200">
                <a:solidFill>
                  <a:srgbClr val="404040"/>
                </a:solidFill>
                <a:latin typeface="Fira Sans" pitchFamily="34"/>
              </a:rPr>
              <a:t>Perhaps there are generally 2 types of geyser eruption because of physics</a:t>
            </a:r>
          </a:p>
          <a:p>
            <a:pPr lvl="1">
              <a:lnSpc>
                <a:spcPct val="120000"/>
              </a:lnSpc>
            </a:pPr>
            <a:r>
              <a:rPr lang="en-US" sz="2200">
                <a:solidFill>
                  <a:srgbClr val="404040"/>
                </a:solidFill>
                <a:latin typeface="Fira Sans" pitchFamily="34"/>
              </a:rPr>
              <a:t>We may have resources to approach customers in at most 3 different ways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8580-ADA3-46F0-BEBE-759077178840}"/>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45B6C9EF-86CE-427F-B2DF-75032ACFD6EA}"/>
              </a:ext>
            </a:extLst>
          </p:cNvPr>
          <p:cNvSpPr txBox="1">
            <a:spLocks noGrp="1"/>
          </p:cNvSpPr>
          <p:nvPr>
            <p:ph idx="1"/>
          </p:nvPr>
        </p:nvSpPr>
        <p:spPr>
          <a:xfrm>
            <a:off x="838203" y="1825627"/>
            <a:ext cx="10515600" cy="4667243"/>
          </a:xfrm>
        </p:spPr>
        <p:txBody>
          <a:bodyPr/>
          <a:lstStyle/>
          <a:p>
            <a:pPr lvl="0">
              <a:lnSpc>
                <a:spcPct val="120000"/>
              </a:lnSpc>
            </a:pPr>
            <a:r>
              <a:rPr lang="en-US">
                <a:solidFill>
                  <a:srgbClr val="404040"/>
                </a:solidFill>
                <a:latin typeface="Fira Sans" pitchFamily="34"/>
              </a:rPr>
              <a:t>Because the initialization is random, the result is random</a:t>
            </a:r>
          </a:p>
          <a:p>
            <a:pPr lvl="1">
              <a:lnSpc>
                <a:spcPct val="120000"/>
              </a:lnSpc>
            </a:pPr>
            <a:r>
              <a:rPr lang="en-US">
                <a:solidFill>
                  <a:srgbClr val="404040"/>
                </a:solidFill>
                <a:latin typeface="Fira Sans" pitchFamily="34"/>
              </a:rPr>
              <a:t>Label switching: cluster 1, 2, 3 may end up in each other’s locations</a:t>
            </a:r>
          </a:p>
          <a:p>
            <a:pPr lvl="1">
              <a:lnSpc>
                <a:spcPct val="120000"/>
              </a:lnSpc>
            </a:pPr>
            <a:r>
              <a:rPr lang="en-US">
                <a:solidFill>
                  <a:srgbClr val="404040"/>
                </a:solidFill>
                <a:latin typeface="Fira Sans" pitchFamily="34"/>
              </a:rPr>
              <a:t>Some examples at the boundary may end up in different clusters altogether</a:t>
            </a:r>
          </a:p>
          <a:p>
            <a:pPr lvl="1">
              <a:lnSpc>
                <a:spcPct val="120000"/>
              </a:lnSpc>
            </a:pPr>
            <a:r>
              <a:rPr lang="en-US">
                <a:solidFill>
                  <a:srgbClr val="404040"/>
                </a:solidFill>
                <a:latin typeface="Fira Sans" pitchFamily="34"/>
              </a:rPr>
              <a:t>Use </a:t>
            </a:r>
            <a:r>
              <a:rPr lang="en-US">
                <a:solidFill>
                  <a:srgbClr val="006388"/>
                </a:solidFill>
                <a:latin typeface="Fira Sans" pitchFamily="34"/>
              </a:rPr>
              <a:t>multiple starts </a:t>
            </a:r>
            <a:r>
              <a:rPr lang="en-US">
                <a:solidFill>
                  <a:srgbClr val="404040"/>
                </a:solidFill>
                <a:latin typeface="Fira Sans" pitchFamily="34"/>
              </a:rPr>
              <a:t>to obtain the best solution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pPr lvl="0"/>
            <a:r>
              <a:rPr lang="en-GB" sz="3200" dirty="0">
                <a:solidFill>
                  <a:srgbClr val="404040"/>
                </a:solidFill>
                <a:latin typeface="Fira Sans" pitchFamily="34"/>
              </a:rPr>
              <a:t>Text clustering</a:t>
            </a:r>
          </a:p>
          <a:p>
            <a:pPr lvl="0"/>
            <a:r>
              <a:rPr lang="en-GB" sz="3200" dirty="0">
                <a:solidFill>
                  <a:srgbClr val="404040"/>
                </a:solidFill>
                <a:latin typeface="Fira Sans" pitchFamily="34"/>
              </a:rPr>
              <a:t>Topic </a:t>
            </a:r>
            <a:r>
              <a:rPr lang="en-GB" sz="3200" dirty="0" err="1">
                <a:solidFill>
                  <a:srgbClr val="404040"/>
                </a:solidFill>
                <a:latin typeface="Fira Sans" pitchFamily="34"/>
              </a:rPr>
              <a:t>modeling</a:t>
            </a:r>
            <a:endParaRPr lang="en-GB" sz="3200" dirty="0">
              <a:solidFill>
                <a:srgbClr val="404040"/>
              </a:solidFill>
              <a:latin typeface="Fira Sans" pitchFamily="34"/>
            </a:endParaRPr>
          </a:p>
          <a:p>
            <a:pPr lvl="0"/>
            <a:r>
              <a:rPr lang="en-GB" sz="3200" dirty="0">
                <a:solidFill>
                  <a:srgbClr val="404040"/>
                </a:solidFill>
                <a:latin typeface="Fira Sans" pitchFamily="34"/>
              </a:rPr>
              <a:t>Evaluation</a:t>
            </a: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15AA-918E-4A93-BA8C-33F8E68FE00E}"/>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Evaluating cluster results</a:t>
            </a:r>
            <a:endParaRPr lang="en-GB" sz="1800" kern="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3643-3209-406D-B17D-CA308102DF6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Evaluating cluster results</a:t>
            </a:r>
            <a:endParaRPr lang="en-GB" sz="1800" kern="0"/>
          </a:p>
        </p:txBody>
      </p:sp>
      <p:sp>
        <p:nvSpPr>
          <p:cNvPr id="3" name="Content Placeholder 2">
            <a:extLst>
              <a:ext uri="{FF2B5EF4-FFF2-40B4-BE49-F238E27FC236}">
                <a16:creationId xmlns:a16="http://schemas.microsoft.com/office/drawing/2014/main" id="{6DCEBB52-83E2-4CFE-8A5B-2D74785ACC55}"/>
              </a:ext>
            </a:extLst>
          </p:cNvPr>
          <p:cNvSpPr txBox="1">
            <a:spLocks noGrp="1"/>
          </p:cNvSpPr>
          <p:nvPr>
            <p:ph idx="1"/>
          </p:nvPr>
        </p:nvSpPr>
        <p:spPr>
          <a:xfrm>
            <a:off x="838203" y="1825627"/>
            <a:ext cx="10515600" cy="4667243"/>
          </a:xfrm>
        </p:spPr>
        <p:txBody>
          <a:bodyPr/>
          <a:lstStyle/>
          <a:p>
            <a:pPr marL="0" lvl="0" indent="0">
              <a:buNone/>
            </a:pPr>
            <a:r>
              <a:rPr lang="en-GB" sz="2400" b="1" dirty="0">
                <a:solidFill>
                  <a:srgbClr val="404040"/>
                </a:solidFill>
                <a:latin typeface="Fira Sans" pitchFamily="34"/>
              </a:rPr>
              <a:t>Many options (hyperparameters) in clustering methods</a:t>
            </a:r>
          </a:p>
          <a:p>
            <a:pPr lvl="0"/>
            <a:r>
              <a:rPr lang="en-GB" sz="2400" dirty="0">
                <a:solidFill>
                  <a:srgbClr val="404040"/>
                </a:solidFill>
                <a:latin typeface="Fira Sans" pitchFamily="34"/>
              </a:rPr>
              <a:t>They need to be tuned to obtain “good” clusters.</a:t>
            </a:r>
          </a:p>
          <a:p>
            <a:pPr lvl="0"/>
            <a:r>
              <a:rPr lang="en-GB" sz="2400" dirty="0">
                <a:solidFill>
                  <a:srgbClr val="404040"/>
                </a:solidFill>
                <a:latin typeface="Fira Sans" pitchFamily="34"/>
              </a:rPr>
              <a:t>“small decisions with big consequences” (ISLR2, section 12.4.3)</a:t>
            </a:r>
          </a:p>
          <a:p>
            <a:pPr lvl="0"/>
            <a:r>
              <a:rPr lang="en-GB" sz="2400" dirty="0">
                <a:solidFill>
                  <a:srgbClr val="404040"/>
                </a:solidFill>
                <a:latin typeface="Fira Sans" pitchFamily="34"/>
              </a:rPr>
              <a:t>In other words: clusters are </a:t>
            </a:r>
            <a:r>
              <a:rPr lang="en-GB" sz="2400" dirty="0">
                <a:solidFill>
                  <a:srgbClr val="006388"/>
                </a:solidFill>
                <a:latin typeface="Fira Sans" pitchFamily="34"/>
              </a:rPr>
              <a:t>sensitive </a:t>
            </a:r>
            <a:r>
              <a:rPr lang="en-GB" sz="2400" dirty="0">
                <a:solidFill>
                  <a:srgbClr val="404040"/>
                </a:solidFill>
                <a:latin typeface="Fira Sans" pitchFamily="34"/>
              </a:rPr>
              <a:t>to hyperparameter choice</a:t>
            </a:r>
          </a:p>
          <a:p>
            <a:pPr marL="0" lvl="0" indent="0">
              <a:buNone/>
            </a:pPr>
            <a:endParaRPr lang="en-GB" sz="2400" dirty="0">
              <a:solidFill>
                <a:srgbClr val="404040"/>
              </a:solidFill>
              <a:latin typeface="Fira Sans" pitchFamily="34"/>
            </a:endParaRPr>
          </a:p>
          <a:p>
            <a:pPr marL="0" lvl="0" indent="0">
              <a:buNone/>
            </a:pPr>
            <a:r>
              <a:rPr lang="en-GB" sz="2400" b="1" dirty="0">
                <a:solidFill>
                  <a:srgbClr val="404040"/>
                </a:solidFill>
                <a:latin typeface="Fira Sans" pitchFamily="34"/>
              </a:rPr>
              <a:t>Three methods to assess whether obtained clusters are “good”</a:t>
            </a:r>
          </a:p>
          <a:p>
            <a:pPr lvl="0"/>
            <a:r>
              <a:rPr lang="en-GB" sz="2400" dirty="0">
                <a:solidFill>
                  <a:srgbClr val="404040"/>
                </a:solidFill>
                <a:latin typeface="Fira Sans" pitchFamily="34"/>
              </a:rPr>
              <a:t>Stability</a:t>
            </a:r>
          </a:p>
          <a:p>
            <a:pPr lvl="0"/>
            <a:r>
              <a:rPr lang="en-GB" sz="2400" dirty="0">
                <a:solidFill>
                  <a:srgbClr val="404040"/>
                </a:solidFill>
                <a:latin typeface="Fira Sans" pitchFamily="34"/>
              </a:rPr>
              <a:t>External validity</a:t>
            </a:r>
          </a:p>
          <a:p>
            <a:pPr lvl="0"/>
            <a:r>
              <a:rPr lang="en-GB" sz="2400" dirty="0">
                <a:solidFill>
                  <a:srgbClr val="404040"/>
                </a:solidFill>
                <a:latin typeface="Fira Sans" pitchFamily="34"/>
              </a:rPr>
              <a:t>Internal validity</a:t>
            </a:r>
            <a:endParaRPr lang="en-GB" sz="2400" dirty="0">
              <a:solidFill>
                <a:srgbClr val="767171"/>
              </a:solidFill>
              <a:latin typeface="Fira Sans" pitchFamily="34"/>
            </a:endParaRPr>
          </a:p>
          <a:p>
            <a:pPr marL="0" lvl="0" indent="0">
              <a:buNone/>
            </a:pPr>
            <a:endParaRPr lang="en-GB" sz="2400" dirty="0">
              <a:solidFill>
                <a:srgbClr val="404040"/>
              </a:solidFill>
              <a:latin typeface="Fira Sans" pitchFamily="3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F5C9-A2FE-42B1-9E3C-C1B05E13E4A3}"/>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Cluster stability</a:t>
            </a:r>
            <a:endParaRPr lang="en-GB" sz="1800" kern="0"/>
          </a:p>
        </p:txBody>
      </p:sp>
      <p:sp>
        <p:nvSpPr>
          <p:cNvPr id="3" name="Content Placeholder 2">
            <a:extLst>
              <a:ext uri="{FF2B5EF4-FFF2-40B4-BE49-F238E27FC236}">
                <a16:creationId xmlns:a16="http://schemas.microsoft.com/office/drawing/2014/main" id="{FC3DCC15-28D8-43D5-B0B8-8AA75C2472F6}"/>
              </a:ext>
            </a:extLst>
          </p:cNvPr>
          <p:cNvSpPr txBox="1">
            <a:spLocks noGrp="1"/>
          </p:cNvSpPr>
          <p:nvPr>
            <p:ph idx="1"/>
          </p:nvPr>
        </p:nvSpPr>
        <p:spPr>
          <a:xfrm>
            <a:off x="838203" y="1825627"/>
            <a:ext cx="10515600" cy="4667243"/>
          </a:xfrm>
        </p:spPr>
        <p:txBody>
          <a:bodyPr/>
          <a:lstStyle/>
          <a:p>
            <a:pPr marL="0" lvl="0" indent="0">
              <a:lnSpc>
                <a:spcPct val="70000"/>
              </a:lnSpc>
              <a:buNone/>
            </a:pPr>
            <a:r>
              <a:rPr lang="en-GB" sz="2200" b="1">
                <a:solidFill>
                  <a:srgbClr val="404040"/>
                </a:solidFill>
                <a:latin typeface="Fira Sans" pitchFamily="34"/>
              </a:rPr>
              <a:t>How stable are the clusters?</a:t>
            </a:r>
          </a:p>
          <a:p>
            <a:pPr marL="0" lvl="0" indent="0">
              <a:lnSpc>
                <a:spcPct val="70000"/>
              </a:lnSpc>
              <a:buNone/>
            </a:pPr>
            <a:r>
              <a:rPr lang="en-GB" sz="2200">
                <a:solidFill>
                  <a:srgbClr val="404040"/>
                </a:solidFill>
                <a:latin typeface="Fira Sans" pitchFamily="34"/>
              </a:rPr>
              <a:t>Two different ways</a:t>
            </a:r>
          </a:p>
          <a:p>
            <a:pPr marL="0" lvl="0" indent="0">
              <a:lnSpc>
                <a:spcPct val="70000"/>
              </a:lnSpc>
              <a:buNone/>
            </a:pPr>
            <a:endParaRPr lang="en-GB" sz="2200" b="1">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Bootstrap stability</a:t>
            </a:r>
          </a:p>
          <a:p>
            <a:pPr lvl="0">
              <a:lnSpc>
                <a:spcPct val="70000"/>
              </a:lnSpc>
            </a:pPr>
            <a:r>
              <a:rPr lang="en-US" sz="2200">
                <a:solidFill>
                  <a:srgbClr val="404040"/>
                </a:solidFill>
                <a:latin typeface="Fira Sans" pitchFamily="34"/>
              </a:rPr>
              <a:t>Compute cluster solutions on M bootstrap samples (</a:t>
            </a:r>
            <a:r>
              <a:rPr lang="en-US" sz="2200">
                <a:solidFill>
                  <a:srgbClr val="404040"/>
                </a:solidFill>
                <a:latin typeface="Fira Sans" pitchFamily="34"/>
                <a:hlinkClick r:id="rId2"/>
              </a:rPr>
              <a:t>Hennig, 2007</a:t>
            </a:r>
            <a:r>
              <a:rPr lang="en-US" sz="2200">
                <a:solidFill>
                  <a:srgbClr val="404040"/>
                </a:solidFill>
                <a:latin typeface="Fira Sans" pitchFamily="34"/>
              </a:rPr>
              <a:t>)</a:t>
            </a:r>
          </a:p>
          <a:p>
            <a:pPr lvl="0">
              <a:lnSpc>
                <a:spcPct val="70000"/>
              </a:lnSpc>
            </a:pPr>
            <a:r>
              <a:rPr lang="en-US" sz="2200">
                <a:solidFill>
                  <a:srgbClr val="404040"/>
                </a:solidFill>
                <a:latin typeface="Fira Sans" pitchFamily="34"/>
              </a:rPr>
              <a:t>Compare the similarity of the M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Leave-one-feature-out</a:t>
            </a:r>
          </a:p>
          <a:p>
            <a:pPr lvl="0">
              <a:lnSpc>
                <a:spcPct val="70000"/>
              </a:lnSpc>
            </a:pPr>
            <a:r>
              <a:rPr lang="en-US" sz="2200">
                <a:solidFill>
                  <a:srgbClr val="404040"/>
                </a:solidFill>
                <a:latin typeface="Fira Sans" pitchFamily="34"/>
              </a:rPr>
              <a:t>Leave a feature out and perform clustering</a:t>
            </a:r>
          </a:p>
          <a:p>
            <a:pPr lvl="0">
              <a:lnSpc>
                <a:spcPct val="70000"/>
              </a:lnSpc>
            </a:pPr>
            <a:r>
              <a:rPr lang="en-US" sz="2200">
                <a:solidFill>
                  <a:srgbClr val="404040"/>
                </a:solidFill>
                <a:latin typeface="Fira Sans" pitchFamily="34"/>
              </a:rPr>
              <a:t>Compare the similarity of the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E13-2989-4FA8-9399-050305BBC5BE}"/>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External validity</a:t>
            </a:r>
            <a:endParaRPr lang="en-GB" sz="1800" kern="0"/>
          </a:p>
        </p:txBody>
      </p:sp>
      <p:sp>
        <p:nvSpPr>
          <p:cNvPr id="3" name="Content Placeholder 2">
            <a:extLst>
              <a:ext uri="{FF2B5EF4-FFF2-40B4-BE49-F238E27FC236}">
                <a16:creationId xmlns:a16="http://schemas.microsoft.com/office/drawing/2014/main" id="{D5D7B19D-41F4-444C-A995-607F4C32EDFD}"/>
              </a:ext>
            </a:extLst>
          </p:cNvPr>
          <p:cNvSpPr txBox="1">
            <a:spLocks noGrp="1"/>
          </p:cNvSpPr>
          <p:nvPr>
            <p:ph idx="1"/>
          </p:nvPr>
        </p:nvSpPr>
        <p:spPr>
          <a:xfrm>
            <a:off x="838203" y="1825627"/>
            <a:ext cx="10515600" cy="4667243"/>
          </a:xfrm>
        </p:spPr>
        <p:txBody>
          <a:bodyPr/>
          <a:lstStyle/>
          <a:p>
            <a:pPr lvl="0"/>
            <a:r>
              <a:rPr lang="en-US" sz="3200">
                <a:solidFill>
                  <a:srgbClr val="404040"/>
                </a:solidFill>
                <a:latin typeface="Fira Sans" pitchFamily="34"/>
              </a:rPr>
              <a:t>Are the clusters associated with external feature 𝑌?</a:t>
            </a:r>
          </a:p>
          <a:p>
            <a:pPr lvl="0"/>
            <a:r>
              <a:rPr lang="en-US" sz="3200">
                <a:solidFill>
                  <a:srgbClr val="404040"/>
                </a:solidFill>
                <a:latin typeface="Fira Sans" pitchFamily="34"/>
              </a:rPr>
              <a:t>Making unsupervised supervised (a little cheating)</a:t>
            </a:r>
          </a:p>
          <a:p>
            <a:pPr lvl="0"/>
            <a:endParaRPr lang="en-US" sz="3200">
              <a:solidFill>
                <a:srgbClr val="404040"/>
              </a:solidFill>
              <a:latin typeface="Fira Sans" pitchFamily="34"/>
            </a:endParaRPr>
          </a:p>
          <a:p>
            <a:pPr lvl="0"/>
            <a:r>
              <a:rPr lang="en-US" sz="3200">
                <a:solidFill>
                  <a:srgbClr val="404040"/>
                </a:solidFill>
                <a:latin typeface="Fira Sans" pitchFamily="34"/>
              </a:rPr>
              <a:t>Examples: </a:t>
            </a:r>
          </a:p>
          <a:p>
            <a:pPr lvl="1"/>
            <a:r>
              <a:rPr lang="en-US" sz="2800">
                <a:solidFill>
                  <a:srgbClr val="404040"/>
                </a:solidFill>
                <a:latin typeface="Fira Sans" pitchFamily="34"/>
              </a:rPr>
              <a:t>Are my customer segments based on spending associated with the demographics of the customers?</a:t>
            </a:r>
          </a:p>
          <a:p>
            <a:pPr lvl="1"/>
            <a:r>
              <a:rPr lang="en-US" sz="2800">
                <a:solidFill>
                  <a:srgbClr val="404040"/>
                </a:solidFill>
                <a:latin typeface="Fira Sans" pitchFamily="34"/>
              </a:rPr>
              <a:t>Are the geyser eruption types strongly correlated with water pressure or temperature?</a:t>
            </a:r>
          </a:p>
          <a:p>
            <a:pPr lvl="1"/>
            <a:r>
              <a:rPr lang="en-US" sz="2800">
                <a:solidFill>
                  <a:srgbClr val="404040"/>
                </a:solidFill>
                <a:latin typeface="Fira Sans" pitchFamily="34"/>
              </a:rPr>
              <a:t>Can I recognize the person in the vector quantized picture?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6A3FB-6BF3-738D-C1C7-8079C7D9F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D73D-072E-0A59-D91D-9FD66D97BE5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Internal validity</a:t>
            </a:r>
            <a:endParaRPr lang="en-GB" sz="1800" kern="0" dirty="0"/>
          </a:p>
        </p:txBody>
      </p:sp>
      <p:sp>
        <p:nvSpPr>
          <p:cNvPr id="3" name="Content Placeholder 2">
            <a:extLst>
              <a:ext uri="{FF2B5EF4-FFF2-40B4-BE49-F238E27FC236}">
                <a16:creationId xmlns:a16="http://schemas.microsoft.com/office/drawing/2014/main" id="{644AF146-A522-B746-45CB-A0144502464D}"/>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Use measure to calculate how close are documents in a cluster and how distant are documents in different clusters</a:t>
            </a:r>
          </a:p>
          <a:p>
            <a:pPr lvl="0"/>
            <a:endParaRPr lang="en-US" sz="3200" dirty="0">
              <a:solidFill>
                <a:srgbClr val="404040"/>
              </a:solidFill>
              <a:latin typeface="Fira Sans" pitchFamily="34"/>
            </a:endParaRPr>
          </a:p>
          <a:p>
            <a:pPr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Coherence</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Inter-cluster similarity </a:t>
            </a:r>
            <a:r>
              <a:rPr lang="en-GB" b="0" i="0" u="none" strike="noStrike" dirty="0" err="1">
                <a:solidFill>
                  <a:schemeClr val="bg2">
                    <a:lumMod val="25000"/>
                  </a:schemeClr>
                </a:solidFill>
                <a:effectLst/>
                <a:latin typeface="Fira Sans" panose="020B0503050000020004" pitchFamily="34" charset="0"/>
              </a:rPr>
              <a:t>v.s</a:t>
            </a:r>
            <a:r>
              <a:rPr lang="en-GB" b="0" i="0" u="none" strike="noStrike" dirty="0">
                <a:solidFill>
                  <a:schemeClr val="bg2">
                    <a:lumMod val="25000"/>
                  </a:schemeClr>
                </a:solidFill>
                <a:effectLst/>
                <a:latin typeface="Fira Sans" panose="020B0503050000020004" pitchFamily="34" charset="0"/>
              </a:rPr>
              <a:t>. intra-cluster similarity</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Davies–Bouldin index</a:t>
            </a:r>
          </a:p>
          <a:p>
            <a:pPr marL="457200" lvl="1"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914400" lvl="2"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1371600" lvl="3" indent="0" algn="l" fontAlgn="base">
              <a:lnSpc>
                <a:spcPts val="1800"/>
              </a:lnSpc>
              <a:buNone/>
            </a:pPr>
            <a:r>
              <a:rPr lang="en-GB" b="0" i="0" u="none" strike="noStrike" dirty="0">
                <a:solidFill>
                  <a:schemeClr val="bg2">
                    <a:lumMod val="25000"/>
                  </a:schemeClr>
                </a:solidFill>
                <a:effectLst/>
                <a:latin typeface="Fira Sans" panose="020B0503050000020004" pitchFamily="34" charset="0"/>
              </a:rPr>
              <a:t>where 𝑘 is total number of clusters, 𝜎</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is average distance of all elements in cluster 𝑖 from the cluster </a:t>
            </a:r>
            <a:r>
              <a:rPr lang="en-GB" b="0" i="0" u="none" strike="noStrike" dirty="0" err="1">
                <a:solidFill>
                  <a:schemeClr val="bg2">
                    <a:lumMod val="25000"/>
                  </a:schemeClr>
                </a:solidFill>
                <a:effectLst/>
                <a:latin typeface="Fira Sans" panose="020B0503050000020004" pitchFamily="34" charset="0"/>
              </a:rPr>
              <a:t>center</a:t>
            </a:r>
            <a:r>
              <a:rPr lang="en-GB" b="0" i="0" u="none" strike="noStrike" dirty="0">
                <a:solidFill>
                  <a:schemeClr val="bg2">
                    <a:lumMod val="25000"/>
                  </a:schemeClr>
                </a:solidFill>
                <a:effectLst/>
                <a:latin typeface="Fira Sans" panose="020B0503050000020004" pitchFamily="34" charset="0"/>
              </a:rPr>
              <a:t>, 𝑑(𝑐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 is the distance between cluster centroid 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and 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a:t>
            </a:r>
          </a:p>
          <a:p>
            <a:pPr lvl="1"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We prefer smaller DB-index!</a:t>
            </a:r>
          </a:p>
          <a:p>
            <a:pPr lvl="0"/>
            <a:endParaRPr lang="en-US" sz="3200" dirty="0">
              <a:solidFill>
                <a:srgbClr val="404040"/>
              </a:solidFill>
              <a:latin typeface="Fira Sans" pitchFamily="34"/>
            </a:endParaRPr>
          </a:p>
        </p:txBody>
      </p:sp>
      <p:pic>
        <p:nvPicPr>
          <p:cNvPr id="4" name="Picture 3">
            <a:extLst>
              <a:ext uri="{FF2B5EF4-FFF2-40B4-BE49-F238E27FC236}">
                <a16:creationId xmlns:a16="http://schemas.microsoft.com/office/drawing/2014/main" id="{C09F15BA-2348-442A-40C7-3F406F62C903}"/>
              </a:ext>
            </a:extLst>
          </p:cNvPr>
          <p:cNvPicPr>
            <a:picLocks noChangeAspect="1"/>
          </p:cNvPicPr>
          <p:nvPr/>
        </p:nvPicPr>
        <p:blipFill>
          <a:blip r:embed="rId2"/>
          <a:stretch>
            <a:fillRect/>
          </a:stretch>
        </p:blipFill>
        <p:spPr>
          <a:xfrm>
            <a:off x="2524808" y="4637484"/>
            <a:ext cx="7353300" cy="685800"/>
          </a:xfrm>
          <a:prstGeom prst="rect">
            <a:avLst/>
          </a:prstGeom>
        </p:spPr>
      </p:pic>
    </p:spTree>
    <p:extLst>
      <p:ext uri="{BB962C8B-B14F-4D97-AF65-F5344CB8AC3E}">
        <p14:creationId xmlns:p14="http://schemas.microsoft.com/office/powerpoint/2010/main" val="2087764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0C1CA-9A05-CFB6-78D8-714F740BA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6F288-EE87-995C-62B9-45F30C978D5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Validation in </a:t>
            </a:r>
            <a:r>
              <a:rPr lang="en-GB" sz="5400" b="1" kern="0" dirty="0" err="1">
                <a:solidFill>
                  <a:srgbClr val="006388"/>
                </a:solidFill>
                <a:latin typeface="Fira Sans" pitchFamily="34"/>
                <a:ea typeface="Fira Code" pitchFamily="49"/>
              </a:rPr>
              <a:t>sklearn</a:t>
            </a:r>
            <a:endParaRPr lang="en-GB" sz="1800" kern="0" dirty="0"/>
          </a:p>
        </p:txBody>
      </p:sp>
      <p:sp>
        <p:nvSpPr>
          <p:cNvPr id="3" name="Content Placeholder 2">
            <a:extLst>
              <a:ext uri="{FF2B5EF4-FFF2-40B4-BE49-F238E27FC236}">
                <a16:creationId xmlns:a16="http://schemas.microsoft.com/office/drawing/2014/main" id="{E51D11D9-57FF-4725-98E6-6BC87F598704}"/>
              </a:ext>
            </a:extLst>
          </p:cNvPr>
          <p:cNvSpPr txBox="1">
            <a:spLocks noGrp="1"/>
          </p:cNvSpPr>
          <p:nvPr>
            <p:ph idx="1"/>
          </p:nvPr>
        </p:nvSpPr>
        <p:spPr>
          <a:xfrm>
            <a:off x="838203" y="1825627"/>
            <a:ext cx="10515600" cy="4667243"/>
          </a:xfrm>
        </p:spPr>
        <p:txBody>
          <a:bodyPr>
            <a:normAutofit/>
          </a:bodyPr>
          <a:lstStyle/>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hlinkClick r:id="rId2"/>
              </a:rPr>
              <a:t>https://scikit-learn.org/stable/modules/clustering.html#clustering-performance-evaluation</a:t>
            </a:r>
            <a:endParaRPr lang="en-GB" sz="2000" b="0" i="0" u="none" strike="noStrike" dirty="0">
              <a:solidFill>
                <a:schemeClr val="bg2">
                  <a:lumMod val="25000"/>
                </a:schemeClr>
              </a:solidFill>
              <a:effectLst/>
              <a:latin typeface="inherit"/>
            </a:endParaRP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Rand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Mutual Information based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Homogeneity, completeness and V-measure</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Fowlkes-Mallows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Silhouette Coefficient</a:t>
            </a:r>
          </a:p>
          <a:p>
            <a:pPr algn="l" fontAlgn="base">
              <a:lnSpc>
                <a:spcPts val="1800"/>
              </a:lnSpc>
              <a:buFont typeface="Arial" panose="020B0604020202020204" pitchFamily="34" charset="0"/>
              <a:buChar char="•"/>
            </a:pPr>
            <a:r>
              <a:rPr lang="en-GB" sz="2000" b="0" i="0" u="none" strike="noStrike" dirty="0" err="1">
                <a:solidFill>
                  <a:schemeClr val="bg2">
                    <a:lumMod val="25000"/>
                  </a:schemeClr>
                </a:solidFill>
                <a:effectLst/>
                <a:latin typeface="inherit"/>
              </a:rPr>
              <a:t>Calinski-Harabasz</a:t>
            </a:r>
            <a:r>
              <a:rPr lang="en-GB" sz="2000" b="0" i="0" u="none" strike="noStrike" dirty="0">
                <a:solidFill>
                  <a:schemeClr val="bg2">
                    <a:lumMod val="25000"/>
                  </a:schemeClr>
                </a:solidFill>
                <a:effectLst/>
                <a:latin typeface="inherit"/>
              </a:rPr>
              <a:t>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Davies-Bouldin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Contingency Matrix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Pair Confusion Matrix</a:t>
            </a:r>
          </a:p>
        </p:txBody>
      </p:sp>
    </p:spTree>
    <p:extLst>
      <p:ext uri="{BB962C8B-B14F-4D97-AF65-F5344CB8AC3E}">
        <p14:creationId xmlns:p14="http://schemas.microsoft.com/office/powerpoint/2010/main" val="236118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E7B9A74F-A060-6545-18FF-BC17B42D1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F3BC1-0E1C-9DF1-B418-85E3A4A3E7F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035379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136-3CE2-4372-9CD9-CAAA784CC734}"/>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Topic </a:t>
            </a:r>
            <a:r>
              <a:rPr lang="en-GB" sz="5400" b="1" kern="0" dirty="0" err="1">
                <a:solidFill>
                  <a:srgbClr val="FFFFFF"/>
                </a:solidFill>
                <a:latin typeface="Fira Sans" pitchFamily="34"/>
                <a:ea typeface="Fira Code" pitchFamily="49"/>
              </a:rPr>
              <a:t>Modeling</a:t>
            </a:r>
            <a:endParaRPr lang="en-GB" sz="1800" kern="0" dirty="0">
              <a:solidFill>
                <a:srgbClr val="FFFFFF"/>
              </a:solidFill>
            </a:endParaRPr>
          </a:p>
        </p:txBody>
      </p:sp>
    </p:spTree>
    <p:extLst>
      <p:ext uri="{BB962C8B-B14F-4D97-AF65-F5344CB8AC3E}">
        <p14:creationId xmlns:p14="http://schemas.microsoft.com/office/powerpoint/2010/main" val="133142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Topic </a:t>
            </a:r>
            <a:r>
              <a:rPr lang="en-GB" sz="5400" b="1" kern="0" dirty="0" err="1">
                <a:solidFill>
                  <a:srgbClr val="006388"/>
                </a:solidFill>
                <a:latin typeface="Fira Sans" pitchFamily="34"/>
                <a:ea typeface="Fira Code" pitchFamily="49"/>
              </a:rPr>
              <a:t>modeling</a:t>
            </a:r>
            <a:endParaRPr lang="en-GB" sz="1800" kern="0" dirty="0"/>
          </a:p>
        </p:txBody>
      </p:sp>
      <p:sp>
        <p:nvSpPr>
          <p:cNvPr id="33" name="Slide Number Placeholder 32">
            <a:extLst>
              <a:ext uri="{FF2B5EF4-FFF2-40B4-BE49-F238E27FC236}">
                <a16:creationId xmlns:a16="http://schemas.microsoft.com/office/drawing/2014/main" id="{0293E5CA-91E7-4929-BAEB-087C7205DC80}"/>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DA2E29A9-24BE-D6E7-4975-7B6B1B9A0FEA}"/>
              </a:ext>
            </a:extLst>
          </p:cNvPr>
          <p:cNvPicPr>
            <a:picLocks noChangeAspect="1"/>
          </p:cNvPicPr>
          <p:nvPr/>
        </p:nvPicPr>
        <p:blipFill>
          <a:blip r:embed="rId2"/>
          <a:stretch>
            <a:fillRect/>
          </a:stretch>
        </p:blipFill>
        <p:spPr>
          <a:xfrm>
            <a:off x="1946563" y="1808972"/>
            <a:ext cx="7772400" cy="4126748"/>
          </a:xfrm>
          <a:prstGeom prst="rect">
            <a:avLst/>
          </a:prstGeom>
        </p:spPr>
      </p:pic>
    </p:spTree>
    <p:extLst>
      <p:ext uri="{BB962C8B-B14F-4D97-AF65-F5344CB8AC3E}">
        <p14:creationId xmlns:p14="http://schemas.microsoft.com/office/powerpoint/2010/main" val="3317102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a Topic?</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pPr lvl="0"/>
            <a:r>
              <a:rPr lang="en-US" sz="3200" dirty="0">
                <a:solidFill>
                  <a:srgbClr val="404040"/>
                </a:solidFill>
                <a:latin typeface="Fira Sans" pitchFamily="34"/>
              </a:rPr>
              <a:t>A probabilistic distribution over words</a:t>
            </a:r>
          </a:p>
          <a:p>
            <a:pPr lvl="0"/>
            <a:r>
              <a:rPr lang="en-US" sz="3200" dirty="0">
                <a:solidFill>
                  <a:srgbClr val="404040"/>
                </a:solidFill>
                <a:latin typeface="Fira Sans" pitchFamily="34"/>
              </a:rPr>
              <a:t>A broad concept/theme, semantically coherent, which is hidden in documents</a:t>
            </a:r>
          </a:p>
          <a:p>
            <a:pPr lvl="1"/>
            <a:r>
              <a:rPr lang="en-US" dirty="0">
                <a:solidFill>
                  <a:srgbClr val="404040"/>
                </a:solidFill>
                <a:latin typeface="Fira Sans" pitchFamily="34"/>
              </a:rPr>
              <a:t>e.g., politics; sports; technology; entertainment; education etc.</a:t>
            </a:r>
          </a:p>
        </p:txBody>
      </p:sp>
      <p:sp>
        <p:nvSpPr>
          <p:cNvPr id="4" name="Slide Number Placeholder 3">
            <a:extLst>
              <a:ext uri="{FF2B5EF4-FFF2-40B4-BE49-F238E27FC236}">
                <a16:creationId xmlns:a16="http://schemas.microsoft.com/office/drawing/2014/main" id="{3A0F6E52-3CDD-45FE-89F3-B2786CBC795A}"/>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6347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The goal</a:t>
            </a:r>
            <a:endParaRPr lang="en-GB" sz="1800" kern="0" dirty="0"/>
          </a:p>
        </p:txBody>
      </p:sp>
      <p:pic>
        <p:nvPicPr>
          <p:cNvPr id="6" name="Picture 1" descr="img/lda.png">
            <a:extLst>
              <a:ext uri="{FF2B5EF4-FFF2-40B4-BE49-F238E27FC236}">
                <a16:creationId xmlns:a16="http://schemas.microsoft.com/office/drawing/2014/main" id="{A6679E6A-2738-4FEF-A2B8-E08D219DB358}"/>
              </a:ext>
            </a:extLst>
          </p:cNvPr>
          <p:cNvPicPr>
            <a:picLocks noGrp="1" noChangeAspect="1"/>
          </p:cNvPicPr>
          <p:nvPr/>
        </p:nvPicPr>
        <p:blipFill>
          <a:blip r:embed="rId3"/>
          <a:stretch>
            <a:fillRect/>
          </a:stretch>
        </p:blipFill>
        <p:spPr bwMode="auto">
          <a:xfrm>
            <a:off x="1356784" y="1690688"/>
            <a:ext cx="8229600" cy="4330700"/>
          </a:xfrm>
          <a:prstGeom prst="rect">
            <a:avLst/>
          </a:prstGeom>
          <a:noFill/>
          <a:ln w="9525">
            <a:noFill/>
            <a:headEnd/>
            <a:tailEnd/>
          </a:ln>
        </p:spPr>
      </p:pic>
      <p:sp>
        <p:nvSpPr>
          <p:cNvPr id="10" name="TextBox 9">
            <a:extLst>
              <a:ext uri="{FF2B5EF4-FFF2-40B4-BE49-F238E27FC236}">
                <a16:creationId xmlns:a16="http://schemas.microsoft.com/office/drawing/2014/main" id="{440F9DF9-955C-4144-84B1-895B174A53E0}"/>
              </a:ext>
            </a:extLst>
          </p:cNvPr>
          <p:cNvSpPr txBox="1"/>
          <p:nvPr/>
        </p:nvSpPr>
        <p:spPr>
          <a:xfrm>
            <a:off x="5905501" y="5920086"/>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Blei</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D. M., Ng, A. Y., &amp; Jordan, M. I. (2003). Latent Dirichlet allocation.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Journal of machine Learning research</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3</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993-1022.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https://dl.acm.org/doi/pdf/10.5555/944919.944937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417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Reality</a:t>
            </a:r>
            <a:endParaRPr lang="en-GB" sz="1800" kern="0" dirty="0"/>
          </a:p>
        </p:txBody>
      </p:sp>
      <p:pic>
        <p:nvPicPr>
          <p:cNvPr id="5" name="Picture 4">
            <a:extLst>
              <a:ext uri="{FF2B5EF4-FFF2-40B4-BE49-F238E27FC236}">
                <a16:creationId xmlns:a16="http://schemas.microsoft.com/office/drawing/2014/main" id="{420B5B5A-3BE6-4CCE-A081-51F0D00B619A}"/>
              </a:ext>
            </a:extLst>
          </p:cNvPr>
          <p:cNvPicPr>
            <a:picLocks noChangeAspect="1"/>
          </p:cNvPicPr>
          <p:nvPr/>
        </p:nvPicPr>
        <p:blipFill>
          <a:blip r:embed="rId3"/>
          <a:stretch>
            <a:fillRect/>
          </a:stretch>
        </p:blipFill>
        <p:spPr>
          <a:xfrm>
            <a:off x="1230780" y="1476550"/>
            <a:ext cx="9316718" cy="4797773"/>
          </a:xfrm>
          <a:prstGeom prst="rect">
            <a:avLst/>
          </a:prstGeom>
        </p:spPr>
      </p:pic>
    </p:spTree>
    <p:extLst>
      <p:ext uri="{BB962C8B-B14F-4D97-AF65-F5344CB8AC3E}">
        <p14:creationId xmlns:p14="http://schemas.microsoft.com/office/powerpoint/2010/main" val="2568571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anose="020B0503050000020004" pitchFamily="34" charset="0"/>
                <a:ea typeface="Fira Code" pitchFamily="49"/>
              </a:rPr>
              <a:t>Document as a mixture of topics</a:t>
            </a:r>
            <a:endParaRPr lang="en-GB" sz="1800" kern="0" dirty="0">
              <a:latin typeface="Fira Sans" panose="020B0503050000020004" pitchFamily="34" charset="0"/>
            </a:endParaRPr>
          </a:p>
        </p:txBody>
      </p:sp>
      <p:grpSp>
        <p:nvGrpSpPr>
          <p:cNvPr id="4" name="Group 3">
            <a:extLst>
              <a:ext uri="{FF2B5EF4-FFF2-40B4-BE49-F238E27FC236}">
                <a16:creationId xmlns:a16="http://schemas.microsoft.com/office/drawing/2014/main" id="{D26E738E-DD64-4ADB-A61A-28C144070771}"/>
              </a:ext>
            </a:extLst>
          </p:cNvPr>
          <p:cNvGrpSpPr/>
          <p:nvPr/>
        </p:nvGrpSpPr>
        <p:grpSpPr>
          <a:xfrm>
            <a:off x="8048234" y="2025876"/>
            <a:ext cx="1223963" cy="384175"/>
            <a:chOff x="620490" y="1792969"/>
            <a:chExt cx="1223963" cy="384175"/>
          </a:xfrm>
        </p:grpSpPr>
        <p:sp>
          <p:nvSpPr>
            <p:cNvPr id="22" name="Oval 21">
              <a:extLst>
                <a:ext uri="{FF2B5EF4-FFF2-40B4-BE49-F238E27FC236}">
                  <a16:creationId xmlns:a16="http://schemas.microsoft.com/office/drawing/2014/main" id="{8321CF4C-30C5-46B6-8B69-48835A4594E6}"/>
                </a:ext>
              </a:extLst>
            </p:cNvPr>
            <p:cNvSpPr>
              <a:spLocks noChangeArrowheads="1"/>
            </p:cNvSpPr>
            <p:nvPr/>
          </p:nvSpPr>
          <p:spPr bwMode="auto">
            <a:xfrm>
              <a:off x="639310" y="1792969"/>
              <a:ext cx="901700" cy="384175"/>
            </a:xfrm>
            <a:prstGeom prst="ellipse">
              <a:avLst/>
            </a:prstGeom>
            <a:solidFill>
              <a:srgbClr val="FF0000"/>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3" name="Text Box 5">
              <a:extLst>
                <a:ext uri="{FF2B5EF4-FFF2-40B4-BE49-F238E27FC236}">
                  <a16:creationId xmlns:a16="http://schemas.microsoft.com/office/drawing/2014/main" id="{1B977D4B-5C29-4EC8-BE52-71397685FB9C}"/>
                </a:ext>
              </a:extLst>
            </p:cNvPr>
            <p:cNvSpPr txBox="1">
              <a:spLocks noChangeArrowheads="1"/>
            </p:cNvSpPr>
            <p:nvPr/>
          </p:nvSpPr>
          <p:spPr bwMode="auto">
            <a:xfrm>
              <a:off x="620490" y="1824719"/>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1</a:t>
              </a:r>
            </a:p>
          </p:txBody>
        </p:sp>
      </p:grpSp>
      <p:grpSp>
        <p:nvGrpSpPr>
          <p:cNvPr id="5" name="Group 4">
            <a:extLst>
              <a:ext uri="{FF2B5EF4-FFF2-40B4-BE49-F238E27FC236}">
                <a16:creationId xmlns:a16="http://schemas.microsoft.com/office/drawing/2014/main" id="{95212FFD-B9AC-4092-A021-183794472C4F}"/>
              </a:ext>
            </a:extLst>
          </p:cNvPr>
          <p:cNvGrpSpPr/>
          <p:nvPr/>
        </p:nvGrpSpPr>
        <p:grpSpPr>
          <a:xfrm>
            <a:off x="8048233" y="4340277"/>
            <a:ext cx="1095375" cy="425450"/>
            <a:chOff x="640897" y="4190094"/>
            <a:chExt cx="1095375" cy="425450"/>
          </a:xfrm>
        </p:grpSpPr>
        <p:sp>
          <p:nvSpPr>
            <p:cNvPr id="20" name="Oval 19">
              <a:extLst>
                <a:ext uri="{FF2B5EF4-FFF2-40B4-BE49-F238E27FC236}">
                  <a16:creationId xmlns:a16="http://schemas.microsoft.com/office/drawing/2014/main" id="{E4E6A00B-7FCC-4598-954E-281ADBF7034F}"/>
                </a:ext>
              </a:extLst>
            </p:cNvPr>
            <p:cNvSpPr>
              <a:spLocks noChangeArrowheads="1"/>
            </p:cNvSpPr>
            <p:nvPr/>
          </p:nvSpPr>
          <p:spPr bwMode="auto">
            <a:xfrm>
              <a:off x="640897" y="4190094"/>
              <a:ext cx="900113" cy="425450"/>
            </a:xfrm>
            <a:prstGeom prst="ellipse">
              <a:avLst/>
            </a:prstGeom>
            <a:solidFill>
              <a:srgbClr val="008000"/>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1" name="Text Box 7">
              <a:extLst>
                <a:ext uri="{FF2B5EF4-FFF2-40B4-BE49-F238E27FC236}">
                  <a16:creationId xmlns:a16="http://schemas.microsoft.com/office/drawing/2014/main" id="{26F6D648-3011-46CE-8DFF-4536E9A3156F}"/>
                </a:ext>
              </a:extLst>
            </p:cNvPr>
            <p:cNvSpPr txBox="1">
              <a:spLocks noChangeArrowheads="1"/>
            </p:cNvSpPr>
            <p:nvPr/>
          </p:nvSpPr>
          <p:spPr bwMode="auto">
            <a:xfrm>
              <a:off x="669472" y="426244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m</a:t>
              </a:r>
            </a:p>
          </p:txBody>
        </p:sp>
      </p:grpSp>
      <p:grpSp>
        <p:nvGrpSpPr>
          <p:cNvPr id="6" name="Group 5">
            <a:extLst>
              <a:ext uri="{FF2B5EF4-FFF2-40B4-BE49-F238E27FC236}">
                <a16:creationId xmlns:a16="http://schemas.microsoft.com/office/drawing/2014/main" id="{3B588505-ACAB-4B13-AF5A-4B68D22B24F2}"/>
              </a:ext>
            </a:extLst>
          </p:cNvPr>
          <p:cNvGrpSpPr/>
          <p:nvPr/>
        </p:nvGrpSpPr>
        <p:grpSpPr>
          <a:xfrm>
            <a:off x="8048233" y="2968231"/>
            <a:ext cx="1223963" cy="427038"/>
            <a:chOff x="648835" y="2732769"/>
            <a:chExt cx="1223963" cy="427038"/>
          </a:xfrm>
        </p:grpSpPr>
        <p:sp>
          <p:nvSpPr>
            <p:cNvPr id="18" name="Oval 17">
              <a:extLst>
                <a:ext uri="{FF2B5EF4-FFF2-40B4-BE49-F238E27FC236}">
                  <a16:creationId xmlns:a16="http://schemas.microsoft.com/office/drawing/2014/main" id="{D27D2AB8-8F0F-49A4-BFB6-0456B01F77C3}"/>
                </a:ext>
              </a:extLst>
            </p:cNvPr>
            <p:cNvSpPr>
              <a:spLocks noChangeArrowheads="1"/>
            </p:cNvSpPr>
            <p:nvPr/>
          </p:nvSpPr>
          <p:spPr bwMode="auto">
            <a:xfrm>
              <a:off x="648835" y="2732769"/>
              <a:ext cx="901700" cy="427038"/>
            </a:xfrm>
            <a:prstGeom prst="ellipse">
              <a:avLst/>
            </a:prstGeom>
            <a:solidFill>
              <a:srgbClr val="0000FF"/>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9" name="Text Box 9">
              <a:extLst>
                <a:ext uri="{FF2B5EF4-FFF2-40B4-BE49-F238E27FC236}">
                  <a16:creationId xmlns:a16="http://schemas.microsoft.com/office/drawing/2014/main" id="{9CCB9DA5-114A-4F11-82C9-005B3F13FF89}"/>
                </a:ext>
              </a:extLst>
            </p:cNvPr>
            <p:cNvSpPr txBox="1">
              <a:spLocks noChangeArrowheads="1"/>
            </p:cNvSpPr>
            <p:nvPr/>
          </p:nvSpPr>
          <p:spPr bwMode="auto">
            <a:xfrm>
              <a:off x="648835" y="2807382"/>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2</a:t>
              </a:r>
            </a:p>
          </p:txBody>
        </p:sp>
      </p:grpSp>
      <p:sp>
        <p:nvSpPr>
          <p:cNvPr id="7" name="Text Box 10">
            <a:extLst>
              <a:ext uri="{FF2B5EF4-FFF2-40B4-BE49-F238E27FC236}">
                <a16:creationId xmlns:a16="http://schemas.microsoft.com/office/drawing/2014/main" id="{A8764C44-C73E-435F-9AD6-5C5451544DD8}"/>
              </a:ext>
            </a:extLst>
          </p:cNvPr>
          <p:cNvSpPr txBox="1">
            <a:spLocks noChangeArrowheads="1"/>
          </p:cNvSpPr>
          <p:nvPr/>
        </p:nvSpPr>
        <p:spPr bwMode="auto">
          <a:xfrm>
            <a:off x="8279216" y="3634807"/>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8" name="Group 7">
            <a:extLst>
              <a:ext uri="{FF2B5EF4-FFF2-40B4-BE49-F238E27FC236}">
                <a16:creationId xmlns:a16="http://schemas.microsoft.com/office/drawing/2014/main" id="{8CB8D03E-509E-4E8A-BDA3-C738FBE37154}"/>
              </a:ext>
            </a:extLst>
          </p:cNvPr>
          <p:cNvGrpSpPr/>
          <p:nvPr/>
        </p:nvGrpSpPr>
        <p:grpSpPr>
          <a:xfrm>
            <a:off x="7861704" y="5585845"/>
            <a:ext cx="1560512" cy="515937"/>
            <a:chOff x="366260" y="5395007"/>
            <a:chExt cx="1560512" cy="515937"/>
          </a:xfrm>
        </p:grpSpPr>
        <p:sp>
          <p:nvSpPr>
            <p:cNvPr id="16" name="Oval 15">
              <a:extLst>
                <a:ext uri="{FF2B5EF4-FFF2-40B4-BE49-F238E27FC236}">
                  <a16:creationId xmlns:a16="http://schemas.microsoft.com/office/drawing/2014/main" id="{DDB07C85-B8FA-4A92-9D77-7CC22C784B34}"/>
                </a:ext>
              </a:extLst>
            </p:cNvPr>
            <p:cNvSpPr>
              <a:spLocks noChangeArrowheads="1"/>
            </p:cNvSpPr>
            <p:nvPr/>
          </p:nvSpPr>
          <p:spPr bwMode="auto">
            <a:xfrm>
              <a:off x="366260" y="5395007"/>
              <a:ext cx="1447800" cy="457200"/>
            </a:xfrm>
            <a:prstGeom prst="ellipse">
              <a:avLst/>
            </a:prstGeom>
            <a:solidFill>
              <a:srgbClr val="CCFFCC"/>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7" name="Text Box 12">
              <a:extLst>
                <a:ext uri="{FF2B5EF4-FFF2-40B4-BE49-F238E27FC236}">
                  <a16:creationId xmlns:a16="http://schemas.microsoft.com/office/drawing/2014/main" id="{8432BFFB-1AA2-40FB-A810-921768EA6D87}"/>
                </a:ext>
              </a:extLst>
            </p:cNvPr>
            <p:cNvSpPr txBox="1">
              <a:spLocks noChangeArrowheads="1"/>
            </p:cNvSpPr>
            <p:nvPr/>
          </p:nvSpPr>
          <p:spPr bwMode="auto">
            <a:xfrm>
              <a:off x="402772" y="5460094"/>
              <a:ext cx="1524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General </a:t>
              </a:r>
              <a:r>
                <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endParaRPr>
            </a:p>
          </p:txBody>
        </p:sp>
      </p:grpSp>
      <p:sp>
        <p:nvSpPr>
          <p:cNvPr id="9" name="Text Box 13">
            <a:extLst>
              <a:ext uri="{FF2B5EF4-FFF2-40B4-BE49-F238E27FC236}">
                <a16:creationId xmlns:a16="http://schemas.microsoft.com/office/drawing/2014/main" id="{3644537E-2811-41A7-8550-9FBD631B7337}"/>
              </a:ext>
            </a:extLst>
          </p:cNvPr>
          <p:cNvSpPr txBox="1">
            <a:spLocks noChangeArrowheads="1"/>
          </p:cNvSpPr>
          <p:nvPr/>
        </p:nvSpPr>
        <p:spPr bwMode="auto">
          <a:xfrm>
            <a:off x="9107891" y="1910782"/>
            <a:ext cx="1533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government 0.3 </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response  0.2</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0" name="Text Box 14">
            <a:extLst>
              <a:ext uri="{FF2B5EF4-FFF2-40B4-BE49-F238E27FC236}">
                <a16:creationId xmlns:a16="http://schemas.microsoft.com/office/drawing/2014/main" id="{3E4710CF-2C91-4F76-94BF-6D965B5A091A}"/>
              </a:ext>
            </a:extLst>
          </p:cNvPr>
          <p:cNvSpPr txBox="1">
            <a:spLocks noChangeArrowheads="1"/>
          </p:cNvSpPr>
          <p:nvPr/>
        </p:nvSpPr>
        <p:spPr bwMode="auto">
          <a:xfrm>
            <a:off x="9193616" y="41205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donate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relief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help 0.02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1" name="Text Box 15">
            <a:extLst>
              <a:ext uri="{FF2B5EF4-FFF2-40B4-BE49-F238E27FC236}">
                <a16:creationId xmlns:a16="http://schemas.microsoft.com/office/drawing/2014/main" id="{8ABA39BC-ED11-4A94-82AD-8B22513206C3}"/>
              </a:ext>
            </a:extLst>
          </p:cNvPr>
          <p:cNvSpPr txBox="1">
            <a:spLocks noChangeArrowheads="1"/>
          </p:cNvSpPr>
          <p:nvPr/>
        </p:nvSpPr>
        <p:spPr bwMode="auto">
          <a:xfrm>
            <a:off x="9193616" y="27489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city 0.2</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new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orleans 0.05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2" name="Text Box 16">
            <a:extLst>
              <a:ext uri="{FF2B5EF4-FFF2-40B4-BE49-F238E27FC236}">
                <a16:creationId xmlns:a16="http://schemas.microsoft.com/office/drawing/2014/main" id="{2AA601FD-00A3-42D0-A1B0-F8B4F135E917}"/>
              </a:ext>
            </a:extLst>
          </p:cNvPr>
          <p:cNvSpPr txBox="1">
            <a:spLocks noChangeArrowheads="1"/>
          </p:cNvSpPr>
          <p:nvPr/>
        </p:nvSpPr>
        <p:spPr bwMode="auto">
          <a:xfrm>
            <a:off x="9346016" y="5404870"/>
            <a:ext cx="12239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is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the  0.04</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 0.03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13" name="Group 12">
            <a:extLst>
              <a:ext uri="{FF2B5EF4-FFF2-40B4-BE49-F238E27FC236}">
                <a16:creationId xmlns:a16="http://schemas.microsoft.com/office/drawing/2014/main" id="{B5890577-287E-460B-BE50-4F4F214BE01C}"/>
              </a:ext>
            </a:extLst>
          </p:cNvPr>
          <p:cNvGrpSpPr/>
          <p:nvPr/>
        </p:nvGrpSpPr>
        <p:grpSpPr>
          <a:xfrm>
            <a:off x="1065946" y="1910782"/>
            <a:ext cx="5181600" cy="1676400"/>
            <a:chOff x="3505200" y="1835038"/>
            <a:chExt cx="5181600" cy="1676400"/>
          </a:xfrm>
        </p:grpSpPr>
        <p:sp>
          <p:nvSpPr>
            <p:cNvPr id="14" name="Text Box 17">
              <a:extLst>
                <a:ext uri="{FF2B5EF4-FFF2-40B4-BE49-F238E27FC236}">
                  <a16:creationId xmlns:a16="http://schemas.microsoft.com/office/drawing/2014/main" id="{1B29D1CE-20AE-46FC-803D-E0FDD6B3C9A3}"/>
                </a:ext>
              </a:extLst>
            </p:cNvPr>
            <p:cNvSpPr txBox="1">
              <a:spLocks noChangeArrowheads="1"/>
            </p:cNvSpPr>
            <p:nvPr/>
          </p:nvSpPr>
          <p:spPr bwMode="auto">
            <a:xfrm>
              <a:off x="3505200" y="1835038"/>
              <a:ext cx="51816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CC0000"/>
                  </a:solidFill>
                  <a:effectLst/>
                  <a:uLnTx/>
                  <a:uFillTx/>
                  <a:latin typeface="Fira Sans" panose="020B0503050000020004" pitchFamily="34" charset="0"/>
                  <a:ea typeface="宋体" panose="02010600030101010101" pitchFamily="2" charset="-122"/>
                  <a:cs typeface="+mn-cs"/>
                </a:rPr>
                <a:t>Criticism of government response to the hurricane primarily consisted of criticism of its response to the approach of the storm and its aftermath, specifically in the delayed response</a:t>
              </a: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to the </a:t>
              </a:r>
              <a:r>
                <a:rPr kumimoji="0" lang="en-US" altLang="zh-CN" sz="1400" b="0" i="0" u="none" strike="noStrike" kern="1200" cap="none" spc="0" normalizeH="0" baseline="0" noProof="0" dirty="0">
                  <a:ln>
                    <a:noFill/>
                  </a:ln>
                  <a:solidFill>
                    <a:srgbClr val="0000FF"/>
                  </a:solidFill>
                  <a:effectLst/>
                  <a:uLnTx/>
                  <a:uFillTx/>
                  <a:latin typeface="Fira Sans" panose="020B0503050000020004" pitchFamily="34" charset="0"/>
                  <a:ea typeface="宋体" panose="02010600030101010101" pitchFamily="2" charset="-122"/>
                  <a:cs typeface="+mn-cs"/>
                </a:rPr>
                <a:t>[ flooding of New Orleans. … 80% of the 1.3 million residents of the greater New Orleans metropolitan area evacuated </a:t>
              </a:r>
              <a:r>
                <a:rPr kumimoji="0" lang="en-US" altLang="zh-CN" sz="1400" b="0" i="0" u="none" strike="noStrike" kern="1200" cap="none" spc="0" normalizeH="0" baseline="0" noProof="0" dirty="0">
                  <a:ln>
                    <a:noFill/>
                  </a:ln>
                  <a:solidFill>
                    <a:srgbClr val="0000CC"/>
                  </a:solidFill>
                  <a:effectLst/>
                  <a:uLnTx/>
                  <a:uFillTx/>
                  <a:latin typeface="Fira Sans" panose="020B0503050000020004" pitchFamily="34" charset="0"/>
                  <a:ea typeface="宋体" panose="02010600030101010101"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009900"/>
                  </a:solidFill>
                  <a:effectLst/>
                  <a:uLnTx/>
                  <a:uFillTx/>
                  <a:latin typeface="Fira Sans" panose="020B0503050000020004" pitchFamily="34" charset="0"/>
                  <a:ea typeface="宋体" panose="02010600030101010101" pitchFamily="2" charset="-122"/>
                  <a:cs typeface="+mn-cs"/>
                </a:rPr>
                <a:t>[ Over seventy countries pledged monetary donations or other assistance]</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p>
          </p:txBody>
        </p:sp>
        <p:sp>
          <p:nvSpPr>
            <p:cNvPr id="15" name="Rectangle 14">
              <a:extLst>
                <a:ext uri="{FF2B5EF4-FFF2-40B4-BE49-F238E27FC236}">
                  <a16:creationId xmlns:a16="http://schemas.microsoft.com/office/drawing/2014/main" id="{A665AEF4-0F3B-4510-8D76-33A86132EE1B}"/>
                </a:ext>
              </a:extLst>
            </p:cNvPr>
            <p:cNvSpPr>
              <a:spLocks noChangeArrowheads="1"/>
            </p:cNvSpPr>
            <p:nvPr/>
          </p:nvSpPr>
          <p:spPr bwMode="auto">
            <a:xfrm>
              <a:off x="3505200" y="1835038"/>
              <a:ext cx="5181600" cy="1676400"/>
            </a:xfrm>
            <a:prstGeom prst="rect">
              <a:avLst/>
            </a:prstGeom>
            <a:noFill/>
            <a:ln w="190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grpSp>
      <p:sp>
        <p:nvSpPr>
          <p:cNvPr id="25" name="TextBox 24">
            <a:extLst>
              <a:ext uri="{FF2B5EF4-FFF2-40B4-BE49-F238E27FC236}">
                <a16:creationId xmlns:a16="http://schemas.microsoft.com/office/drawing/2014/main" id="{03F8C3A8-23D2-419C-A30C-0867332736C0}"/>
              </a:ext>
            </a:extLst>
          </p:cNvPr>
          <p:cNvSpPr txBox="1"/>
          <p:nvPr/>
        </p:nvSpPr>
        <p:spPr>
          <a:xfrm>
            <a:off x="1065946" y="4245820"/>
            <a:ext cx="6097772" cy="757130"/>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How can we discover these topic-word distributions? </a:t>
            </a:r>
          </a:p>
        </p:txBody>
      </p:sp>
      <p:sp>
        <p:nvSpPr>
          <p:cNvPr id="26" name="Slide Number Placeholder 25">
            <a:extLst>
              <a:ext uri="{FF2B5EF4-FFF2-40B4-BE49-F238E27FC236}">
                <a16:creationId xmlns:a16="http://schemas.microsoft.com/office/drawing/2014/main" id="{8B9879EF-0EF3-473A-8EB9-7A1C9B70BD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602026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US" sz="5400" b="1" kern="0" dirty="0">
                <a:solidFill>
                  <a:srgbClr val="006388"/>
                </a:solidFill>
                <a:latin typeface="Fira Sans" pitchFamily="34"/>
                <a:ea typeface="Fira Code" pitchFamily="49"/>
              </a:rPr>
              <a:t>General idea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pPr>
              <a:lnSpc>
                <a:spcPct val="90000"/>
              </a:lnSpc>
            </a:pPr>
            <a:r>
              <a:rPr lang="en-US" altLang="en-US" sz="2800" b="1" dirty="0">
                <a:latin typeface="Fira Sans" panose="020B0503050000020004" pitchFamily="34" charset="0"/>
              </a:rPr>
              <a:t>Topic</a:t>
            </a:r>
            <a:r>
              <a:rPr lang="en-US" altLang="en-US" sz="2800" dirty="0">
                <a:latin typeface="Fira Sans" panose="020B0503050000020004" pitchFamily="34" charset="0"/>
              </a:rPr>
              <a:t>: a multinomial distribution over words</a:t>
            </a:r>
          </a:p>
          <a:p>
            <a:pPr>
              <a:lnSpc>
                <a:spcPct val="90000"/>
              </a:lnSpc>
            </a:pPr>
            <a:r>
              <a:rPr lang="en-US" altLang="en-US" sz="2800" b="1" dirty="0">
                <a:latin typeface="Fira Sans" panose="020B0503050000020004" pitchFamily="34" charset="0"/>
              </a:rPr>
              <a:t>Document</a:t>
            </a:r>
            <a:r>
              <a:rPr lang="en-US" altLang="en-US" sz="2800" dirty="0">
                <a:latin typeface="Fira Sans" panose="020B0503050000020004" pitchFamily="34" charset="0"/>
              </a:rPr>
              <a:t>: a mixture of topics</a:t>
            </a:r>
          </a:p>
          <a:p>
            <a:pPr lvl="1">
              <a:lnSpc>
                <a:spcPct val="90000"/>
              </a:lnSpc>
            </a:pPr>
            <a:r>
              <a:rPr lang="en-US" altLang="en-US" sz="2400" dirty="0">
                <a:latin typeface="Fira Sans" panose="020B0503050000020004" pitchFamily="34" charset="0"/>
              </a:rPr>
              <a:t>A document is “generated” by first sampling topics from some prior distribution</a:t>
            </a:r>
          </a:p>
          <a:p>
            <a:pPr lvl="1">
              <a:lnSpc>
                <a:spcPct val="90000"/>
              </a:lnSpc>
            </a:pPr>
            <a:r>
              <a:rPr lang="en-US" altLang="en-US" sz="2400" dirty="0">
                <a:latin typeface="Fira Sans" panose="020B0503050000020004" pitchFamily="34" charset="0"/>
              </a:rPr>
              <a:t>Each time, sample a word from a corresponding topic </a:t>
            </a:r>
          </a:p>
          <a:p>
            <a:pPr lvl="1">
              <a:lnSpc>
                <a:spcPct val="90000"/>
              </a:lnSpc>
            </a:pPr>
            <a:r>
              <a:rPr lang="en-US" altLang="en-US" sz="2400" dirty="0">
                <a:latin typeface="Fira Sans" panose="020B0503050000020004" pitchFamily="34" charset="0"/>
              </a:rPr>
              <a:t>Many variations of how these topics are mixed</a:t>
            </a:r>
          </a:p>
          <a:p>
            <a:pPr>
              <a:lnSpc>
                <a:spcPct val="90000"/>
              </a:lnSpc>
            </a:pPr>
            <a:r>
              <a:rPr lang="en-US" altLang="en-US" sz="2800" b="1" dirty="0">
                <a:latin typeface="Fira Sans" panose="020B0503050000020004" pitchFamily="34" charset="0"/>
              </a:rPr>
              <a:t>Topic modeling</a:t>
            </a:r>
          </a:p>
          <a:p>
            <a:pPr lvl="1">
              <a:lnSpc>
                <a:spcPct val="90000"/>
              </a:lnSpc>
            </a:pPr>
            <a:r>
              <a:rPr lang="en-US" altLang="en-US" sz="2400" dirty="0">
                <a:latin typeface="Fira Sans" panose="020B0503050000020004" pitchFamily="34" charset="0"/>
              </a:rPr>
              <a:t>Fitting the probabilistic model to text</a:t>
            </a:r>
          </a:p>
          <a:p>
            <a:pPr lvl="1">
              <a:lnSpc>
                <a:spcPct val="90000"/>
              </a:lnSpc>
            </a:pPr>
            <a:r>
              <a:rPr lang="en-US" altLang="en-US" sz="2400" dirty="0">
                <a:latin typeface="Fira Sans" panose="020B0503050000020004" pitchFamily="34" charset="0"/>
              </a:rPr>
              <a:t>Answer topic-related questions by computing various kinds of posterior distributions </a:t>
            </a:r>
          </a:p>
          <a:p>
            <a:pPr lvl="2">
              <a:lnSpc>
                <a:spcPct val="90000"/>
              </a:lnSpc>
            </a:pPr>
            <a:r>
              <a:rPr lang="en-US" altLang="en-US" sz="2000" dirty="0">
                <a:latin typeface="Fira Sans" panose="020B0503050000020004" pitchFamily="34" charset="0"/>
              </a:rPr>
              <a:t>e.g., p(</a:t>
            </a:r>
            <a:r>
              <a:rPr lang="en-US" altLang="en-US" sz="2000" dirty="0" err="1">
                <a:latin typeface="Fira Sans" panose="020B0503050000020004" pitchFamily="34" charset="0"/>
              </a:rPr>
              <a:t>topic|time</a:t>
            </a:r>
            <a:r>
              <a:rPr lang="en-US" altLang="en-US" sz="2000" dirty="0">
                <a:latin typeface="Fira Sans" panose="020B0503050000020004" pitchFamily="34" charset="0"/>
              </a:rPr>
              <a:t>), p(</a:t>
            </a:r>
            <a:r>
              <a:rPr lang="en-US" altLang="en-US" sz="2000" dirty="0" err="1">
                <a:latin typeface="Fira Sans" panose="020B0503050000020004" pitchFamily="34" charset="0"/>
              </a:rPr>
              <a:t>sentiment|topic</a:t>
            </a:r>
            <a:r>
              <a:rPr lang="en-US" altLang="en-US" sz="2000" dirty="0">
                <a:latin typeface="Fira Sans" panose="020B0503050000020004" pitchFamily="34" charset="0"/>
              </a:rPr>
              <a:t>)</a:t>
            </a:r>
          </a:p>
        </p:txBody>
      </p:sp>
      <p:sp>
        <p:nvSpPr>
          <p:cNvPr id="4" name="Slide Number Placeholder 3">
            <a:extLst>
              <a:ext uri="{FF2B5EF4-FFF2-40B4-BE49-F238E27FC236}">
                <a16:creationId xmlns:a16="http://schemas.microsoft.com/office/drawing/2014/main" id="{DA824C00-041C-406A-96CC-B61B33BD652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984384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Applications</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r>
              <a:rPr lang="en-US" sz="3200" dirty="0">
                <a:solidFill>
                  <a:srgbClr val="404040"/>
                </a:solidFill>
                <a:latin typeface="Fira Sans" pitchFamily="34"/>
              </a:rPr>
              <a:t>Dimensionality reduction / Summarizing topics</a:t>
            </a:r>
          </a:p>
          <a:p>
            <a:r>
              <a:rPr lang="en-US" sz="3200" dirty="0">
                <a:solidFill>
                  <a:srgbClr val="404040"/>
                </a:solidFill>
                <a:latin typeface="Fira Sans" pitchFamily="34"/>
              </a:rPr>
              <a:t>Clustering / classification</a:t>
            </a:r>
          </a:p>
          <a:p>
            <a:r>
              <a:rPr lang="en-US" sz="3200" dirty="0">
                <a:solidFill>
                  <a:srgbClr val="404040"/>
                </a:solidFill>
                <a:latin typeface="Fira Sans" pitchFamily="34"/>
              </a:rPr>
              <a:t>Predict topic coverage for documents / Model the topic correlations</a:t>
            </a:r>
          </a:p>
          <a:p>
            <a:r>
              <a:rPr lang="en-US" sz="3200" dirty="0">
                <a:solidFill>
                  <a:srgbClr val="404040"/>
                </a:solidFill>
                <a:latin typeface="Fira Sans" pitchFamily="34"/>
              </a:rPr>
              <a:t>Many other text mining tasks</a:t>
            </a:r>
          </a:p>
        </p:txBody>
      </p:sp>
      <p:sp>
        <p:nvSpPr>
          <p:cNvPr id="4" name="Slide Number Placeholder 3">
            <a:extLst>
              <a:ext uri="{FF2B5EF4-FFF2-40B4-BE49-F238E27FC236}">
                <a16:creationId xmlns:a16="http://schemas.microsoft.com/office/drawing/2014/main" id="{39280E27-47A2-4D6C-B59A-90062FE37A0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97142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nl-NL" sz="5400" b="1" kern="0" dirty="0">
                <a:solidFill>
                  <a:srgbClr val="006388"/>
                </a:solidFill>
                <a:latin typeface="Fira Sans" pitchFamily="34"/>
                <a:ea typeface="Fira Code" pitchFamily="49"/>
              </a:rPr>
              <a:t>Topic </a:t>
            </a:r>
            <a:r>
              <a:rPr lang="nl-NL" sz="5400" b="1" kern="0" dirty="0" err="1">
                <a:solidFill>
                  <a:srgbClr val="006388"/>
                </a:solidFill>
                <a:latin typeface="Fira Sans" pitchFamily="34"/>
                <a:ea typeface="Fira Code" pitchFamily="49"/>
              </a:rPr>
              <a:t>modeling</a:t>
            </a:r>
            <a:endParaRPr lang="en-GB" sz="3300" b="1" kern="0" dirty="0">
              <a:solidFill>
                <a:schemeClr val="accent1"/>
              </a:solidFill>
              <a:latin typeface="Fira Sans" pitchFamily="34"/>
              <a:ea typeface="Fira Code" pitchFamily="49"/>
            </a:endParaRPr>
          </a:p>
        </p:txBody>
      </p:sp>
      <p:pic>
        <p:nvPicPr>
          <p:cNvPr id="3" name="Picture 2">
            <a:extLst>
              <a:ext uri="{FF2B5EF4-FFF2-40B4-BE49-F238E27FC236}">
                <a16:creationId xmlns:a16="http://schemas.microsoft.com/office/drawing/2014/main" id="{7423160E-86E4-2EE9-1056-D84FE0C9B07B}"/>
              </a:ext>
            </a:extLst>
          </p:cNvPr>
          <p:cNvPicPr>
            <a:picLocks noChangeAspect="1"/>
          </p:cNvPicPr>
          <p:nvPr/>
        </p:nvPicPr>
        <p:blipFill>
          <a:blip r:embed="rId2"/>
          <a:stretch>
            <a:fillRect/>
          </a:stretch>
        </p:blipFill>
        <p:spPr>
          <a:xfrm>
            <a:off x="1821873" y="1690688"/>
            <a:ext cx="7772400" cy="4535734"/>
          </a:xfrm>
          <a:prstGeom prst="rect">
            <a:avLst/>
          </a:prstGeom>
        </p:spPr>
      </p:pic>
    </p:spTree>
    <p:extLst>
      <p:ext uri="{BB962C8B-B14F-4D97-AF65-F5344CB8AC3E}">
        <p14:creationId xmlns:p14="http://schemas.microsoft.com/office/powerpoint/2010/main" val="706764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229DF-6B46-AC29-D631-88CDAFC4F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F061-42C6-EA9F-25E1-EE96C9C9FCC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Latent Dirichlet Allocation </a:t>
            </a:r>
            <a:endParaRPr lang="en-GB" sz="1800" kern="0" dirty="0"/>
          </a:p>
        </p:txBody>
      </p:sp>
      <p:sp>
        <p:nvSpPr>
          <p:cNvPr id="3" name="Content Placeholder 2">
            <a:extLst>
              <a:ext uri="{FF2B5EF4-FFF2-40B4-BE49-F238E27FC236}">
                <a16:creationId xmlns:a16="http://schemas.microsoft.com/office/drawing/2014/main" id="{02598C74-F5BB-3CEA-D720-233D82623BBF}"/>
              </a:ext>
            </a:extLst>
          </p:cNvPr>
          <p:cNvSpPr txBox="1">
            <a:spLocks noGrp="1"/>
          </p:cNvSpPr>
          <p:nvPr>
            <p:ph idx="1"/>
          </p:nvPr>
        </p:nvSpPr>
        <p:spPr>
          <a:xfrm>
            <a:off x="838203" y="1825627"/>
            <a:ext cx="10515600" cy="4667243"/>
          </a:xfrm>
        </p:spPr>
        <p:txBody>
          <a:bodyPr/>
          <a:lstStyle/>
          <a:p>
            <a:r>
              <a:rPr lang="nl-NL" altLang="en-US" dirty="0">
                <a:latin typeface="Fira Sans" panose="020B0503050000020004" pitchFamily="34" charset="0"/>
              </a:rPr>
              <a:t>LDA is most </a:t>
            </a:r>
            <a:r>
              <a:rPr lang="nl-NL" altLang="en-US" dirty="0" err="1">
                <a:latin typeface="Fira Sans" panose="020B0503050000020004" pitchFamily="34" charset="0"/>
              </a:rPr>
              <a:t>used</a:t>
            </a:r>
            <a:r>
              <a:rPr lang="nl-NL" altLang="en-US" dirty="0">
                <a:latin typeface="Fira Sans" panose="020B0503050000020004" pitchFamily="34" charset="0"/>
              </a:rPr>
              <a:t> topic </a:t>
            </a:r>
            <a:r>
              <a:rPr lang="nl-NL" altLang="en-US" dirty="0" err="1">
                <a:latin typeface="Fira Sans" panose="020B0503050000020004" pitchFamily="34" charset="0"/>
              </a:rPr>
              <a:t>modeling</a:t>
            </a:r>
            <a:r>
              <a:rPr lang="nl-NL" altLang="en-US" dirty="0">
                <a:latin typeface="Fira Sans" panose="020B0503050000020004" pitchFamily="34" charset="0"/>
              </a:rPr>
              <a:t> </a:t>
            </a:r>
            <a:r>
              <a:rPr lang="nl-NL" altLang="en-US" dirty="0" err="1">
                <a:latin typeface="Fira Sans" panose="020B0503050000020004" pitchFamily="34" charset="0"/>
              </a:rPr>
              <a:t>method</a:t>
            </a:r>
            <a:r>
              <a:rPr lang="nl-NL" altLang="en-US" dirty="0">
                <a:latin typeface="Fira Sans" panose="020B0503050000020004" pitchFamily="34" charset="0"/>
              </a:rPr>
              <a:t>.</a:t>
            </a:r>
          </a:p>
          <a:p>
            <a:r>
              <a:rPr lang="nl-NL" altLang="en-US" dirty="0">
                <a:latin typeface="Fira Sans" panose="020B0503050000020004" pitchFamily="34" charset="0"/>
              </a:rPr>
              <a:t>LDA </a:t>
            </a:r>
            <a:r>
              <a:rPr lang="nl-NL" altLang="en-US" dirty="0" err="1">
                <a:latin typeface="Fira Sans" panose="020B0503050000020004" pitchFamily="34" charset="0"/>
              </a:rPr>
              <a:t>follows</a:t>
            </a:r>
            <a:r>
              <a:rPr lang="nl-NL" altLang="en-US" dirty="0">
                <a:latin typeface="Fira Sans" panose="020B0503050000020004" pitchFamily="34" charset="0"/>
              </a:rPr>
              <a:t> </a:t>
            </a:r>
            <a:r>
              <a:rPr lang="nl-NL" altLang="en-US" dirty="0" err="1">
                <a:latin typeface="Fira Sans" panose="020B0503050000020004" pitchFamily="34" charset="0"/>
              </a:rPr>
              <a:t>the</a:t>
            </a:r>
            <a:r>
              <a:rPr lang="nl-NL" altLang="en-US" dirty="0">
                <a:latin typeface="Fira Sans" panose="020B0503050000020004" pitchFamily="34" charset="0"/>
              </a:rPr>
              <a:t> basic </a:t>
            </a:r>
            <a:r>
              <a:rPr lang="nl-NL" altLang="en-US" dirty="0" err="1">
                <a:latin typeface="Fira Sans" panose="020B0503050000020004" pitchFamily="34" charset="0"/>
              </a:rPr>
              <a:t>principles</a:t>
            </a:r>
            <a:r>
              <a:rPr lang="nl-NL" altLang="en-US" dirty="0">
                <a:latin typeface="Fira Sans" panose="020B0503050000020004" pitchFamily="34" charset="0"/>
              </a:rPr>
              <a:t> of topic modeling.</a:t>
            </a:r>
          </a:p>
          <a:p>
            <a:r>
              <a:rPr lang="en-US" altLang="en-US" dirty="0">
                <a:latin typeface="Fira Sans" panose="020B0503050000020004" pitchFamily="34" charset="0"/>
              </a:rPr>
              <a:t> In LDA:</a:t>
            </a:r>
          </a:p>
          <a:p>
            <a:pPr lvl="1"/>
            <a:r>
              <a:rPr lang="en-US" altLang="en-US" dirty="0">
                <a:latin typeface="Fira Sans" panose="020B0503050000020004" pitchFamily="34" charset="0"/>
              </a:rPr>
              <a:t>Documents are represented as a mixture of topics,</a:t>
            </a:r>
          </a:p>
          <a:p>
            <a:pPr lvl="1"/>
            <a:r>
              <a:rPr lang="en-US" altLang="en-US" dirty="0">
                <a:latin typeface="Fira Sans" panose="020B0503050000020004" pitchFamily="34" charset="0"/>
              </a:rPr>
              <a:t>And a topic is a bunch of words. </a:t>
            </a:r>
          </a:p>
          <a:p>
            <a:pPr lvl="1"/>
            <a:r>
              <a:rPr lang="en-US" altLang="en-US" dirty="0">
                <a:latin typeface="Fira Sans" panose="020B0503050000020004" pitchFamily="34" charset="0"/>
              </a:rPr>
              <a:t>Those topics reside within a hidden, also known as a latent layer.</a:t>
            </a:r>
          </a:p>
        </p:txBody>
      </p:sp>
      <p:sp>
        <p:nvSpPr>
          <p:cNvPr id="4" name="Slide Number Placeholder 3">
            <a:extLst>
              <a:ext uri="{FF2B5EF4-FFF2-40B4-BE49-F238E27FC236}">
                <a16:creationId xmlns:a16="http://schemas.microsoft.com/office/drawing/2014/main" id="{D50A97DB-7BED-28A3-3A38-25A820468F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178712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a:t>
            </a:r>
            <a:endParaRPr lang="en-GB" sz="1800" kern="0" dirty="0"/>
          </a:p>
        </p:txBody>
      </p:sp>
      <p:sp>
        <p:nvSpPr>
          <p:cNvPr id="53" name="Slide Number Placeholder 52">
            <a:extLst>
              <a:ext uri="{FF2B5EF4-FFF2-40B4-BE49-F238E27FC236}">
                <a16:creationId xmlns:a16="http://schemas.microsoft.com/office/drawing/2014/main" id="{B9201DE3-5089-416E-9A87-A712B442B24D}"/>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5079E25-E101-BF2F-F598-8EE36D4E85C8}"/>
              </a:ext>
            </a:extLst>
          </p:cNvPr>
          <p:cNvPicPr>
            <a:picLocks noChangeAspect="1"/>
          </p:cNvPicPr>
          <p:nvPr/>
        </p:nvPicPr>
        <p:blipFill>
          <a:blip r:embed="rId2"/>
          <a:stretch>
            <a:fillRect/>
          </a:stretch>
        </p:blipFill>
        <p:spPr>
          <a:xfrm>
            <a:off x="1461654" y="1690688"/>
            <a:ext cx="8846127" cy="4738996"/>
          </a:xfrm>
          <a:prstGeom prst="rect">
            <a:avLst/>
          </a:prstGeom>
        </p:spPr>
      </p:pic>
    </p:spTree>
    <p:extLst>
      <p:ext uri="{BB962C8B-B14F-4D97-AF65-F5344CB8AC3E}">
        <p14:creationId xmlns:p14="http://schemas.microsoft.com/office/powerpoint/2010/main" val="3375733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 </a:t>
            </a:r>
            <a:r>
              <a:rPr lang="nl-NL" sz="5400" b="1" kern="0" dirty="0" err="1">
                <a:solidFill>
                  <a:schemeClr val="accent6"/>
                </a:solidFill>
                <a:latin typeface="Fira Sans" pitchFamily="34"/>
                <a:ea typeface="Fira Code" pitchFamily="49"/>
              </a:rPr>
              <a:t>Explained</a:t>
            </a:r>
            <a:r>
              <a:rPr lang="nl-NL" sz="5400" b="1" kern="0" dirty="0">
                <a:solidFill>
                  <a:schemeClr val="accent6"/>
                </a:solidFill>
                <a:latin typeface="Fira Sans" pitchFamily="34"/>
                <a:ea typeface="Fira Code" pitchFamily="49"/>
              </a:rPr>
              <a:t>!</a:t>
            </a:r>
            <a:endParaRPr lang="en-GB" sz="1800" kern="0" dirty="0">
              <a:solidFill>
                <a:schemeClr val="accent6"/>
              </a:solidFill>
            </a:endParaRPr>
          </a:p>
        </p:txBody>
      </p:sp>
      <p:sp>
        <p:nvSpPr>
          <p:cNvPr id="51" name="Slide Number Placeholder 50">
            <a:extLst>
              <a:ext uri="{FF2B5EF4-FFF2-40B4-BE49-F238E27FC236}">
                <a16:creationId xmlns:a16="http://schemas.microsoft.com/office/drawing/2014/main" id="{C6E13FA1-C961-4541-BC83-8370736CBE7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r>
              <a:rPr kumimoji="0" lang="en-US" sz="1200" b="0" i="0" u="none" strike="noStrike" kern="1200" cap="none" spc="0" normalizeH="0" baseline="0" noProof="0" dirty="0">
                <a:ln>
                  <a:noFill/>
                </a:ln>
                <a:solidFill>
                  <a:srgbClr val="898989"/>
                </a:solidFill>
                <a:effectLst/>
                <a:uLnTx/>
                <a:uFillTx/>
                <a:latin typeface="Calibri"/>
                <a:ea typeface="+mn-ea"/>
                <a:cs typeface="+mn-cs"/>
              </a:rPr>
              <a:t> / 70</a:t>
            </a:r>
          </a:p>
        </p:txBody>
      </p:sp>
      <p:pic>
        <p:nvPicPr>
          <p:cNvPr id="3" name="Picture 2">
            <a:extLst>
              <a:ext uri="{FF2B5EF4-FFF2-40B4-BE49-F238E27FC236}">
                <a16:creationId xmlns:a16="http://schemas.microsoft.com/office/drawing/2014/main" id="{702FC5BD-659F-A044-F353-2805AD330B95}"/>
              </a:ext>
            </a:extLst>
          </p:cNvPr>
          <p:cNvPicPr>
            <a:picLocks noChangeAspect="1"/>
          </p:cNvPicPr>
          <p:nvPr/>
        </p:nvPicPr>
        <p:blipFill>
          <a:blip r:embed="rId2"/>
          <a:stretch>
            <a:fillRect/>
          </a:stretch>
        </p:blipFill>
        <p:spPr>
          <a:xfrm>
            <a:off x="1762706" y="1471787"/>
            <a:ext cx="7104204" cy="5249693"/>
          </a:xfrm>
          <a:prstGeom prst="rect">
            <a:avLst/>
          </a:prstGeom>
        </p:spPr>
      </p:pic>
    </p:spTree>
    <p:extLst>
      <p:ext uri="{BB962C8B-B14F-4D97-AF65-F5344CB8AC3E}">
        <p14:creationId xmlns:p14="http://schemas.microsoft.com/office/powerpoint/2010/main" val="1050216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itchFamily="34"/>
                <a:ea typeface="Fira Code" pitchFamily="49"/>
              </a:rPr>
              <a:t>Probabilistic modeling</a:t>
            </a:r>
            <a:endParaRPr lang="en-GB" sz="1800" kern="0" dirty="0"/>
          </a:p>
        </p:txBody>
      </p:sp>
      <p:sp>
        <p:nvSpPr>
          <p:cNvPr id="15" name="Slide Number Placeholder 14">
            <a:extLst>
              <a:ext uri="{FF2B5EF4-FFF2-40B4-BE49-F238E27FC236}">
                <a16:creationId xmlns:a16="http://schemas.microsoft.com/office/drawing/2014/main" id="{BC96721B-5376-4550-852D-ABB6802295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
        <p:nvSpPr>
          <p:cNvPr id="5" name="Content Placeholder 4">
            <a:extLst>
              <a:ext uri="{FF2B5EF4-FFF2-40B4-BE49-F238E27FC236}">
                <a16:creationId xmlns:a16="http://schemas.microsoft.com/office/drawing/2014/main" id="{F861B097-80BE-9D6C-4D9A-722DBB3D2884}"/>
              </a:ext>
            </a:extLst>
          </p:cNvPr>
          <p:cNvSpPr>
            <a:spLocks noGrp="1"/>
          </p:cNvSpPr>
          <p:nvPr>
            <p:ph idx="1"/>
          </p:nvPr>
        </p:nvSpPr>
        <p:spPr/>
        <p:txBody>
          <a:bodyPr/>
          <a:lstStyle/>
          <a:p>
            <a:pPr marL="514350" indent="-514350">
              <a:buFont typeface="+mj-lt"/>
              <a:buAutoNum type="arabicPeriod"/>
            </a:pPr>
            <a:r>
              <a:rPr lang="en-GB" dirty="0"/>
              <a:t>Treat data as observations that arise from a generative probabilistic process that includes hidden variables: For documents, the hidden variables reflect the thematic structure of the collection.</a:t>
            </a:r>
          </a:p>
          <a:p>
            <a:pPr marL="514350" indent="-514350">
              <a:buFont typeface="+mj-lt"/>
              <a:buAutoNum type="arabicPeriod"/>
            </a:pPr>
            <a:r>
              <a:rPr lang="en-GB" dirty="0"/>
              <a:t>Infer the hidden structure using posterior inference: What are the topics that describe this collection?</a:t>
            </a:r>
          </a:p>
          <a:p>
            <a:pPr marL="514350" indent="-514350">
              <a:buFont typeface="+mj-lt"/>
              <a:buAutoNum type="arabicPeriod"/>
            </a:pPr>
            <a:r>
              <a:rPr lang="en-GB" dirty="0"/>
              <a:t>Situate new data into the estimated model: How does this query or new document fit into the estimated topic structure?</a:t>
            </a:r>
          </a:p>
          <a:p>
            <a:endParaRPr lang="en-NL" dirty="0"/>
          </a:p>
        </p:txBody>
      </p:sp>
    </p:spTree>
    <p:extLst>
      <p:ext uri="{BB962C8B-B14F-4D97-AF65-F5344CB8AC3E}">
        <p14:creationId xmlns:p14="http://schemas.microsoft.com/office/powerpoint/2010/main" val="709385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4B99-68D5-44C5-A36F-9FB253770D78}"/>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Text Clustering</a:t>
            </a:r>
            <a:endParaRPr lang="en-GB" sz="1800" kern="0" dirty="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r>
              <a:rPr lang="en-US" altLang="en-US" sz="2800" dirty="0">
                <a:latin typeface="Fira Sans" panose="020B0503050000020004" pitchFamily="34" charset="0"/>
              </a:rPr>
              <a:t>What is latent Dirichlet allocation? It’s a way of automatically discovering topics that these sentences contain.</a:t>
            </a:r>
          </a:p>
          <a:p>
            <a:r>
              <a:rPr lang="en-US" altLang="en-US" sz="2800" dirty="0">
                <a:latin typeface="Fira Sans" panose="020B0503050000020004" pitchFamily="34" charset="0"/>
              </a:rPr>
              <a:t>Suppose you have the following set of sentences:</a:t>
            </a:r>
          </a:p>
          <a:p>
            <a:pPr marL="914400" lvl="1" indent="-457200">
              <a:buFont typeface="+mj-lt"/>
              <a:buAutoNum type="arabicPeriod"/>
            </a:pPr>
            <a:r>
              <a:rPr lang="en-US" altLang="en-US" dirty="0">
                <a:latin typeface="Fira Sans" panose="020B0503050000020004" pitchFamily="34" charset="0"/>
              </a:rPr>
              <a:t>I like to eat broccoli and bananas.</a:t>
            </a:r>
          </a:p>
          <a:p>
            <a:pPr marL="914400" lvl="1" indent="-457200">
              <a:buFont typeface="+mj-lt"/>
              <a:buAutoNum type="arabicPeriod"/>
            </a:pPr>
            <a:r>
              <a:rPr lang="en-US" altLang="en-US" dirty="0">
                <a:latin typeface="Fira Sans" panose="020B0503050000020004" pitchFamily="34" charset="0"/>
              </a:rPr>
              <a:t>I ate a banana and spinach smoothie for breakfast.</a:t>
            </a:r>
          </a:p>
          <a:p>
            <a:pPr marL="914400" lvl="1" indent="-457200">
              <a:buFont typeface="+mj-lt"/>
              <a:buAutoNum type="arabicPeriod"/>
            </a:pPr>
            <a:r>
              <a:rPr lang="en-US" altLang="en-US" dirty="0">
                <a:latin typeface="Fira Sans" panose="020B0503050000020004" pitchFamily="34" charset="0"/>
              </a:rPr>
              <a:t>Chinchillas and kittens are cute.</a:t>
            </a:r>
          </a:p>
          <a:p>
            <a:pPr marL="914400" lvl="1" indent="-457200">
              <a:buFont typeface="+mj-lt"/>
              <a:buAutoNum type="arabicPeriod"/>
            </a:pPr>
            <a:r>
              <a:rPr lang="en-US" altLang="en-US" dirty="0">
                <a:latin typeface="Fira Sans" panose="020B0503050000020004" pitchFamily="34" charset="0"/>
              </a:rPr>
              <a:t>My sister adopted a kitten yesterday.</a:t>
            </a:r>
          </a:p>
          <a:p>
            <a:pPr marL="914400" lvl="1" indent="-457200">
              <a:buFont typeface="+mj-lt"/>
              <a:buAutoNum type="arabicPeriod"/>
            </a:pPr>
            <a:r>
              <a:rPr lang="en-US" altLang="en-US" dirty="0">
                <a:latin typeface="Fira Sans" panose="020B0503050000020004" pitchFamily="34" charset="0"/>
              </a:rPr>
              <a:t>Look at this cute hamster munching on a piece of broccoli.</a:t>
            </a:r>
          </a:p>
        </p:txBody>
      </p:sp>
      <p:sp>
        <p:nvSpPr>
          <p:cNvPr id="4" name="Slide Number Placeholder 3">
            <a:extLst>
              <a:ext uri="{FF2B5EF4-FFF2-40B4-BE49-F238E27FC236}">
                <a16:creationId xmlns:a16="http://schemas.microsoft.com/office/drawing/2014/main" id="{4995A141-E6CF-48F2-8B7A-291B72A0C9C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786599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4728-545E-35A2-6816-750C4A639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CED11-FBDD-506C-1E11-7747262ADFCA}"/>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DC3322E8-066E-AFAD-C946-A7F9B7D132D7}"/>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Given these sentences and asked for 2 topics, LDA might produce something like:</a:t>
            </a:r>
          </a:p>
          <a:p>
            <a:pPr lvl="1"/>
            <a:r>
              <a:rPr lang="en-US" altLang="en-US" dirty="0">
                <a:latin typeface="Fira Sans" panose="020B0503050000020004" pitchFamily="34" charset="0"/>
              </a:rPr>
              <a:t>Sentences 1 and 2: 100% Topic A</a:t>
            </a:r>
          </a:p>
          <a:p>
            <a:pPr lvl="1"/>
            <a:r>
              <a:rPr lang="en-US" altLang="en-US" dirty="0">
                <a:latin typeface="Fira Sans" panose="020B0503050000020004" pitchFamily="34" charset="0"/>
              </a:rPr>
              <a:t>Sentences 3 and 4: 100% Topic B</a:t>
            </a:r>
          </a:p>
          <a:p>
            <a:pPr lvl="1"/>
            <a:r>
              <a:rPr lang="en-US" altLang="en-US" dirty="0">
                <a:latin typeface="Fira Sans" panose="020B0503050000020004" pitchFamily="34" charset="0"/>
              </a:rPr>
              <a:t>Sentence 5: 60% Topic A, 40% Topic B</a:t>
            </a:r>
          </a:p>
          <a:p>
            <a:pPr lvl="1"/>
            <a:r>
              <a:rPr lang="en-US" altLang="en-US" dirty="0">
                <a:latin typeface="Fira Sans" panose="020B0503050000020004" pitchFamily="34" charset="0"/>
              </a:rPr>
              <a:t>Topic A: 30% broccoli, 15% bananas, 10% breakfast, 10% munching, … (at which point, you could interpret topic A to be about food)</a:t>
            </a:r>
          </a:p>
          <a:p>
            <a:pPr lvl="1"/>
            <a:r>
              <a:rPr lang="en-US" altLang="en-US" dirty="0">
                <a:latin typeface="Fira Sans" panose="020B0503050000020004" pitchFamily="34" charset="0"/>
              </a:rPr>
              <a:t>Topic B: 20% chinchillas, 20% kittens, 20% cute, 15% hamster, … (at which point, you could interpret topic B to be about cute animals)</a:t>
            </a:r>
          </a:p>
          <a:p>
            <a:r>
              <a:rPr lang="en-US" altLang="en-US" dirty="0">
                <a:latin typeface="Fira Sans" panose="020B0503050000020004" pitchFamily="34" charset="0"/>
              </a:rPr>
              <a:t>How does LDA perform this discovery?</a:t>
            </a:r>
          </a:p>
          <a:p>
            <a:endParaRPr lang="en-US" altLang="en-US" dirty="0">
              <a:latin typeface="Fira Sans" panose="020B0503050000020004" pitchFamily="34" charset="0"/>
            </a:endParaRPr>
          </a:p>
        </p:txBody>
      </p:sp>
      <p:sp>
        <p:nvSpPr>
          <p:cNvPr id="4" name="Slide Number Placeholder 3">
            <a:extLst>
              <a:ext uri="{FF2B5EF4-FFF2-40B4-BE49-F238E27FC236}">
                <a16:creationId xmlns:a16="http://schemas.microsoft.com/office/drawing/2014/main" id="{39F7BA3E-FC21-DFDB-341A-04D81FE525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570749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65B1-306F-6306-927A-D03801CE8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C00C0-59FC-D97C-44B7-A6C9F7E7ADC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F2389D29-9CD9-5DF0-F239-62D7E0F3311F}"/>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Go through each document, and randomly assign each word in the document to one of the K topics.</a:t>
            </a:r>
          </a:p>
          <a:p>
            <a:r>
              <a:rPr lang="en-US" altLang="en-US" dirty="0">
                <a:latin typeface="Fira Sans" panose="020B0503050000020004" pitchFamily="34" charset="0"/>
              </a:rPr>
              <a:t>Notice that this random assignment already gives you both topic representations of all the documents and word distributions of all the topics (albeit not very good ones).</a:t>
            </a:r>
          </a:p>
          <a:p>
            <a:r>
              <a:rPr lang="en-US" altLang="en-US" dirty="0">
                <a:latin typeface="Fira Sans" panose="020B0503050000020004" pitchFamily="34" charset="0"/>
              </a:rPr>
              <a:t>So to improve on them, for each document d…</a:t>
            </a:r>
          </a:p>
          <a:p>
            <a:r>
              <a:rPr lang="en-US" altLang="en-US" dirty="0">
                <a:latin typeface="Fira Sans" panose="020B0503050000020004" pitchFamily="34" charset="0"/>
              </a:rPr>
              <a:t>Go through each word w in d…</a:t>
            </a:r>
          </a:p>
        </p:txBody>
      </p:sp>
      <p:sp>
        <p:nvSpPr>
          <p:cNvPr id="4" name="Slide Number Placeholder 3">
            <a:extLst>
              <a:ext uri="{FF2B5EF4-FFF2-40B4-BE49-F238E27FC236}">
                <a16:creationId xmlns:a16="http://schemas.microsoft.com/office/drawing/2014/main" id="{33E5642F-1A58-7C3C-0837-B70C52F508D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0219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A83F-06CC-3110-DAAA-5B42B8725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FD42B-0E9C-547C-82ED-999977A7A5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1B658A7F-17D7-C321-C599-CFDC83DA1E1D}"/>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And for each topic t, compute two things:</a:t>
            </a:r>
          </a:p>
          <a:p>
            <a:pPr lvl="1"/>
            <a:r>
              <a:rPr lang="en-US" altLang="en-US" dirty="0">
                <a:latin typeface="Fira Sans" panose="020B0503050000020004" pitchFamily="34" charset="0"/>
              </a:rPr>
              <a:t>p(topic t | document d) = the proportion of words in document d that are currently assigned to topic t, and</a:t>
            </a:r>
          </a:p>
          <a:p>
            <a:pPr lvl="1"/>
            <a:r>
              <a:rPr lang="en-US" altLang="en-US" dirty="0">
                <a:latin typeface="Fira Sans" panose="020B0503050000020004" pitchFamily="34" charset="0"/>
              </a:rPr>
              <a:t>p(word w | topic t) = the proportion of assignments to topic t over all documents that come from this word w.</a:t>
            </a:r>
          </a:p>
          <a:p>
            <a:r>
              <a:rPr lang="en-US" altLang="en-US" dirty="0">
                <a:latin typeface="Fira Sans" panose="020B0503050000020004" pitchFamily="34" charset="0"/>
              </a:rPr>
              <a:t>Reassign w a new topic, where we choose topic t with probability p(topic t | document d) * p(word w | topic t)</a:t>
            </a:r>
          </a:p>
          <a:p>
            <a:r>
              <a:rPr lang="en-US" altLang="en-US" dirty="0">
                <a:latin typeface="Fira Sans" panose="020B0503050000020004" pitchFamily="34" charset="0"/>
              </a:rPr>
              <a:t>In other words, in this step, we’re assuming that all topic assignments except for the current word in question are correct, and then updating the assignment of the current word using our model of how documents are generated.</a:t>
            </a:r>
          </a:p>
        </p:txBody>
      </p:sp>
      <p:sp>
        <p:nvSpPr>
          <p:cNvPr id="4" name="Slide Number Placeholder 3">
            <a:extLst>
              <a:ext uri="{FF2B5EF4-FFF2-40B4-BE49-F238E27FC236}">
                <a16:creationId xmlns:a16="http://schemas.microsoft.com/office/drawing/2014/main" id="{72263864-67D5-D174-314C-E097BAA15EB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18188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DE17-42A8-3DDC-C541-3ED38603A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3043C-49B0-B84D-400B-EB1D367DBFA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93A94C4C-718D-BBC2-C56A-AE6177B3B89B}"/>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After repeating the previous step a large number of times, you’ll eventually reach a roughly steady state where your assignments are pretty good.</a:t>
            </a:r>
          </a:p>
          <a:p>
            <a:r>
              <a:rPr lang="en-US" altLang="en-US" dirty="0">
                <a:latin typeface="Fira Sans" panose="020B0503050000020004" pitchFamily="34" charset="0"/>
              </a:rPr>
              <a:t>Use these assignments to estimate the topic mixtures of each document (by counting the proportion of words assigned to each topic within that document) and the words associated to each topic (by counting the proportion of words assigned to each topic overall).</a:t>
            </a:r>
          </a:p>
        </p:txBody>
      </p:sp>
      <p:sp>
        <p:nvSpPr>
          <p:cNvPr id="4" name="Slide Number Placeholder 3">
            <a:extLst>
              <a:ext uri="{FF2B5EF4-FFF2-40B4-BE49-F238E27FC236}">
                <a16:creationId xmlns:a16="http://schemas.microsoft.com/office/drawing/2014/main" id="{5B093A0E-B026-B4DA-5E37-B4D46F1B4D2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719214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FF20-5BB2-1AC6-2F60-1FB8B83ED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98DFD-F083-0A1E-A4C9-DD31B6EF9EA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in Python</a:t>
            </a:r>
            <a:endParaRPr lang="en-GB" sz="1800" kern="0" dirty="0"/>
          </a:p>
        </p:txBody>
      </p:sp>
      <p:sp>
        <p:nvSpPr>
          <p:cNvPr id="4" name="Slide Number Placeholder 3">
            <a:extLst>
              <a:ext uri="{FF2B5EF4-FFF2-40B4-BE49-F238E27FC236}">
                <a16:creationId xmlns:a16="http://schemas.microsoft.com/office/drawing/2014/main" id="{66066508-90C5-DABD-EC1E-8FC28FA8C2E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5F2EB811-4EF5-C594-E605-2FA98704356B}"/>
              </a:ext>
            </a:extLst>
          </p:cNvPr>
          <p:cNvPicPr>
            <a:picLocks noChangeAspect="1"/>
          </p:cNvPicPr>
          <p:nvPr/>
        </p:nvPicPr>
        <p:blipFill>
          <a:blip r:embed="rId2"/>
          <a:stretch>
            <a:fillRect/>
          </a:stretch>
        </p:blipFill>
        <p:spPr>
          <a:xfrm>
            <a:off x="976743" y="1404542"/>
            <a:ext cx="9206348" cy="4951809"/>
          </a:xfrm>
          <a:prstGeom prst="rect">
            <a:avLst/>
          </a:prstGeom>
        </p:spPr>
      </p:pic>
    </p:spTree>
    <p:extLst>
      <p:ext uri="{BB962C8B-B14F-4D97-AF65-F5344CB8AC3E}">
        <p14:creationId xmlns:p14="http://schemas.microsoft.com/office/powerpoint/2010/main" val="1592681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Topics learned by LDA</a:t>
            </a:r>
            <a:br>
              <a:rPr lang="en-US" sz="5400" b="1" kern="0" dirty="0">
                <a:solidFill>
                  <a:srgbClr val="006388"/>
                </a:solidFill>
                <a:latin typeface="Fira Sans" pitchFamily="34"/>
                <a:ea typeface="Fira Code" pitchFamily="49"/>
              </a:rPr>
            </a:br>
            <a:r>
              <a:rPr lang="en-US" sz="3100" b="1" kern="0" dirty="0">
                <a:solidFill>
                  <a:schemeClr val="bg2">
                    <a:lumMod val="50000"/>
                  </a:schemeClr>
                </a:solidFill>
                <a:latin typeface="Fira Sans" pitchFamily="34"/>
                <a:ea typeface="Fira Code" pitchFamily="49"/>
              </a:rPr>
              <a:t>AP corpus</a:t>
            </a:r>
          </a:p>
        </p:txBody>
      </p:sp>
      <p:pic>
        <p:nvPicPr>
          <p:cNvPr id="4" name="Picture 3"/>
          <p:cNvPicPr>
            <a:picLocks noChangeAspect="1"/>
          </p:cNvPicPr>
          <p:nvPr/>
        </p:nvPicPr>
        <p:blipFill>
          <a:blip r:embed="rId2"/>
          <a:stretch>
            <a:fillRect/>
          </a:stretch>
        </p:blipFill>
        <p:spPr>
          <a:xfrm>
            <a:off x="2743200" y="1595722"/>
            <a:ext cx="7217908" cy="4725930"/>
          </a:xfrm>
          <a:prstGeom prst="rect">
            <a:avLst/>
          </a:prstGeom>
        </p:spPr>
      </p:pic>
      <p:sp>
        <p:nvSpPr>
          <p:cNvPr id="6" name="Slide Number Placeholder 5">
            <a:extLst>
              <a:ext uri="{FF2B5EF4-FFF2-40B4-BE49-F238E27FC236}">
                <a16:creationId xmlns:a16="http://schemas.microsoft.com/office/drawing/2014/main" id="{35B702C2-5D9F-489F-9AC3-8C1108C1301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5E88-FC20-4906-A394-9A34973A149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695423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 assignments</a:t>
            </a:r>
            <a:br>
              <a:rPr lang="en-US" sz="5400" b="1" kern="0" dirty="0">
                <a:solidFill>
                  <a:srgbClr val="006388"/>
                </a:solidFill>
                <a:latin typeface="Fira Sans" pitchFamily="34"/>
                <a:ea typeface="Fira Code" pitchFamily="49"/>
              </a:rPr>
            </a:br>
            <a:r>
              <a:rPr kumimoji="0" lang="en-US" sz="3100" b="1" i="0" u="none" strike="noStrike" kern="0" cap="none" spc="0" normalizeH="0" baseline="0" noProof="0" dirty="0">
                <a:ln>
                  <a:noFill/>
                </a:ln>
                <a:solidFill>
                  <a:srgbClr val="E7E6E6">
                    <a:lumMod val="50000"/>
                  </a:srgbClr>
                </a:solidFill>
                <a:effectLst/>
                <a:uLnTx/>
                <a:uFillTx/>
                <a:latin typeface="Fira Sans" pitchFamily="34"/>
                <a:ea typeface="Fira Code" pitchFamily="49"/>
              </a:rPr>
              <a:t>AP corpus</a:t>
            </a:r>
            <a:endParaRPr lang="en-US" sz="5400" b="1" kern="0" dirty="0">
              <a:solidFill>
                <a:srgbClr val="006388"/>
              </a:solidFill>
              <a:latin typeface="Fira Sans" pitchFamily="34"/>
              <a:ea typeface="Fira Code" pitchFamily="49"/>
            </a:endParaRPr>
          </a:p>
        </p:txBody>
      </p:sp>
      <p:pic>
        <p:nvPicPr>
          <p:cNvPr id="3" name="Picture 2"/>
          <p:cNvPicPr>
            <a:picLocks noChangeAspect="1"/>
          </p:cNvPicPr>
          <p:nvPr/>
        </p:nvPicPr>
        <p:blipFill>
          <a:blip r:embed="rId2"/>
          <a:stretch>
            <a:fillRect/>
          </a:stretch>
        </p:blipFill>
        <p:spPr>
          <a:xfrm>
            <a:off x="1319126" y="2360428"/>
            <a:ext cx="9553748" cy="3226369"/>
          </a:xfrm>
          <a:prstGeom prst="rect">
            <a:avLst/>
          </a:prstGeom>
        </p:spPr>
      </p:pic>
      <p:sp>
        <p:nvSpPr>
          <p:cNvPr id="7" name="Slide Number Placeholder 6">
            <a:extLst>
              <a:ext uri="{FF2B5EF4-FFF2-40B4-BE49-F238E27FC236}">
                <a16:creationId xmlns:a16="http://schemas.microsoft.com/office/drawing/2014/main" id="{E2745479-D26A-4A88-8BCC-D714DB205F9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4504891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kern="0" dirty="0">
                <a:solidFill>
                  <a:srgbClr val="006388"/>
                </a:solidFill>
                <a:latin typeface="Fira Sans" pitchFamily="34"/>
                <a:ea typeface="Fira Code" pitchFamily="49"/>
              </a:rPr>
              <a:t>Application of learned topics</a:t>
            </a:r>
          </a:p>
        </p:txBody>
      </p:sp>
      <p:sp>
        <p:nvSpPr>
          <p:cNvPr id="3" name="Content Placeholder 2"/>
          <p:cNvSpPr>
            <a:spLocks noGrp="1"/>
          </p:cNvSpPr>
          <p:nvPr>
            <p:ph idx="1"/>
          </p:nvPr>
        </p:nvSpPr>
        <p:spPr/>
        <p:txBody>
          <a:bodyPr/>
          <a:lstStyle/>
          <a:p>
            <a:r>
              <a:rPr lang="en-US" dirty="0">
                <a:latin typeface="Fira Sans" panose="020B0503050000020004" pitchFamily="34" charset="0"/>
              </a:rPr>
              <a:t>Document classification</a:t>
            </a:r>
          </a:p>
          <a:p>
            <a:pPr lvl="1"/>
            <a:r>
              <a:rPr lang="en-US" dirty="0">
                <a:latin typeface="Fira Sans" panose="020B0503050000020004" pitchFamily="34" charset="0"/>
              </a:rPr>
              <a:t>A new type of feature representation</a:t>
            </a:r>
          </a:p>
        </p:txBody>
      </p:sp>
      <p:pic>
        <p:nvPicPr>
          <p:cNvPr id="4" name="Picture 3"/>
          <p:cNvPicPr>
            <a:picLocks noChangeAspect="1"/>
          </p:cNvPicPr>
          <p:nvPr/>
        </p:nvPicPr>
        <p:blipFill>
          <a:blip r:embed="rId2"/>
          <a:stretch>
            <a:fillRect/>
          </a:stretch>
        </p:blipFill>
        <p:spPr>
          <a:xfrm>
            <a:off x="3981188" y="2867480"/>
            <a:ext cx="4229623" cy="3625391"/>
          </a:xfrm>
          <a:prstGeom prst="rect">
            <a:avLst/>
          </a:prstGeom>
        </p:spPr>
      </p:pic>
      <p:sp>
        <p:nvSpPr>
          <p:cNvPr id="5" name="Slide Number Placeholder 4">
            <a:extLst>
              <a:ext uri="{FF2B5EF4-FFF2-40B4-BE49-F238E27FC236}">
                <a16:creationId xmlns:a16="http://schemas.microsoft.com/office/drawing/2014/main" id="{18B90A39-6DFD-4E34-A85C-AB75E414E89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585444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Variants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Smoothed LDA</a:t>
            </a:r>
          </a:p>
          <a:p>
            <a:pPr lvl="0"/>
            <a:r>
              <a:rPr lang="en-US" sz="3200" dirty="0">
                <a:solidFill>
                  <a:srgbClr val="404040"/>
                </a:solidFill>
                <a:latin typeface="Fira Sans" pitchFamily="34"/>
              </a:rPr>
              <a:t>Correlated Topic Models</a:t>
            </a:r>
          </a:p>
          <a:p>
            <a:pPr lvl="0"/>
            <a:r>
              <a:rPr lang="en-US" sz="3200" dirty="0">
                <a:solidFill>
                  <a:srgbClr val="404040"/>
                </a:solidFill>
                <a:latin typeface="Fira Sans" pitchFamily="34"/>
              </a:rPr>
              <a:t>Hierarchical Topic Models </a:t>
            </a:r>
          </a:p>
          <a:p>
            <a:pPr lvl="0"/>
            <a:r>
              <a:rPr lang="en-US" sz="3200" dirty="0">
                <a:solidFill>
                  <a:srgbClr val="404040"/>
                </a:solidFill>
                <a:latin typeface="Fira Sans" pitchFamily="34"/>
              </a:rPr>
              <a:t>Dynamic Topic Models</a:t>
            </a:r>
          </a:p>
          <a:p>
            <a:pPr lvl="0"/>
            <a:r>
              <a:rPr lang="en-US" sz="3200" dirty="0">
                <a:solidFill>
                  <a:srgbClr val="404040"/>
                </a:solidFill>
                <a:latin typeface="Fira Sans" pitchFamily="34"/>
              </a:rPr>
              <a:t>Contextual Topic Models</a:t>
            </a:r>
          </a:p>
          <a:p>
            <a:pPr lvl="0"/>
            <a:r>
              <a:rPr lang="en-US" sz="3200" dirty="0" err="1">
                <a:solidFill>
                  <a:srgbClr val="404040"/>
                </a:solidFill>
                <a:latin typeface="Fira Sans" pitchFamily="34"/>
              </a:rPr>
              <a:t>BERTtopic</a:t>
            </a:r>
            <a:r>
              <a:rPr lang="en-US" sz="3200" dirty="0">
                <a:solidFill>
                  <a:srgbClr val="404040"/>
                </a:solidFill>
                <a:latin typeface="Fira Sans" pitchFamily="34"/>
              </a:rPr>
              <a:t>: </a:t>
            </a:r>
            <a:r>
              <a:rPr lang="en-US" sz="3200" dirty="0">
                <a:solidFill>
                  <a:srgbClr val="404040"/>
                </a:solidFill>
                <a:latin typeface="Fira Sans" pitchFamily="34"/>
                <a:hlinkClick r:id="rId2"/>
              </a:rPr>
              <a:t>https://github.com/MaartenGr/BERTopic</a:t>
            </a:r>
            <a:r>
              <a:rPr lang="en-US" sz="3200" dirty="0">
                <a:solidFill>
                  <a:srgbClr val="404040"/>
                </a:solidFill>
                <a:latin typeface="Fira Sans" pitchFamily="34"/>
              </a:rPr>
              <a:t> </a:t>
            </a:r>
          </a:p>
          <a:p>
            <a:pPr lvl="0"/>
            <a:r>
              <a:rPr lang="en-US" sz="3200" dirty="0">
                <a:solidFill>
                  <a:srgbClr val="404040"/>
                </a:solidFill>
                <a:latin typeface="Fira Sans" pitchFamily="34"/>
              </a:rPr>
              <a:t>And many more!</a:t>
            </a:r>
          </a:p>
        </p:txBody>
      </p:sp>
    </p:spTree>
    <p:extLst>
      <p:ext uri="{BB962C8B-B14F-4D97-AF65-F5344CB8AC3E}">
        <p14:creationId xmlns:p14="http://schemas.microsoft.com/office/powerpoint/2010/main" val="2726442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31F58-6D7D-30AB-A029-B3702DFFD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D54E2F-3812-A7A4-21F2-012B9E45830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Unsupervised learning</a:t>
            </a:r>
            <a:endParaRPr lang="en-GB" sz="1800" kern="0" dirty="0"/>
          </a:p>
        </p:txBody>
      </p:sp>
      <p:pic>
        <p:nvPicPr>
          <p:cNvPr id="6" name="Picture 5">
            <a:extLst>
              <a:ext uri="{FF2B5EF4-FFF2-40B4-BE49-F238E27FC236}">
                <a16:creationId xmlns:a16="http://schemas.microsoft.com/office/drawing/2014/main" id="{18FBF011-64D0-012C-D389-77ABA4A96CC8}"/>
              </a:ext>
            </a:extLst>
          </p:cNvPr>
          <p:cNvPicPr>
            <a:picLocks noChangeAspect="1"/>
          </p:cNvPicPr>
          <p:nvPr/>
        </p:nvPicPr>
        <p:blipFill>
          <a:blip r:embed="rId2"/>
          <a:stretch>
            <a:fillRect/>
          </a:stretch>
        </p:blipFill>
        <p:spPr>
          <a:xfrm>
            <a:off x="1946566" y="1775995"/>
            <a:ext cx="7772400" cy="4654531"/>
          </a:xfrm>
          <a:prstGeom prst="rect">
            <a:avLst/>
          </a:prstGeom>
        </p:spPr>
      </p:pic>
    </p:spTree>
    <p:extLst>
      <p:ext uri="{BB962C8B-B14F-4D97-AF65-F5344CB8AC3E}">
        <p14:creationId xmlns:p14="http://schemas.microsoft.com/office/powerpoint/2010/main" val="4230329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E7D83C5-CA6F-9890-890A-6B55A04F79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B23EE71-A0AC-9D0E-0DC3-880D64639C4E}"/>
              </a:ext>
            </a:extLst>
          </p:cNvPr>
          <p:cNvSpPr txBox="1">
            <a:spLocks noGrp="1"/>
          </p:cNvSpPr>
          <p:nvPr>
            <p:ph type="title"/>
          </p:nvPr>
        </p:nvSpPr>
        <p:spPr>
          <a:xfrm>
            <a:off x="544545" y="243944"/>
            <a:ext cx="10515600" cy="1325559"/>
          </a:xfrm>
        </p:spPr>
        <p:txBody>
          <a:bodyPr anchor="b">
            <a:noAutofit/>
          </a:bodyPr>
          <a:lstStyle/>
          <a:p>
            <a:pPr lvl="0">
              <a:lnSpc>
                <a:spcPct val="100000"/>
              </a:lnSpc>
            </a:pPr>
            <a:r>
              <a:rPr lang="en-GB" b="1" kern="0" dirty="0">
                <a:solidFill>
                  <a:schemeClr val="bg1"/>
                </a:solidFill>
                <a:latin typeface="Fira Sans" pitchFamily="34"/>
                <a:ea typeface="Fira Code" pitchFamily="49"/>
              </a:rPr>
              <a:t>Conclusion</a:t>
            </a:r>
            <a:endParaRPr lang="en-GB" dirty="0">
              <a:solidFill>
                <a:schemeClr val="bg1"/>
              </a:solidFill>
            </a:endParaRPr>
          </a:p>
        </p:txBody>
      </p:sp>
      <p:sp>
        <p:nvSpPr>
          <p:cNvPr id="6" name="Title 1">
            <a:extLst>
              <a:ext uri="{FF2B5EF4-FFF2-40B4-BE49-F238E27FC236}">
                <a16:creationId xmlns:a16="http://schemas.microsoft.com/office/drawing/2014/main" id="{A78E9B15-3601-88C3-19DA-5FE16DED0082}"/>
              </a:ext>
            </a:extLst>
          </p:cNvPr>
          <p:cNvSpPr txBox="1"/>
          <p:nvPr/>
        </p:nvSpPr>
        <p:spPr>
          <a:xfrm>
            <a:off x="652122" y="1747537"/>
            <a:ext cx="10711285" cy="3698521"/>
          </a:xfrm>
          <a:prstGeom prst="rect">
            <a:avLst/>
          </a:prstGeom>
          <a:noFill/>
          <a:ln cap="flat">
            <a:noFill/>
          </a:ln>
        </p:spPr>
        <p:txBody>
          <a:bodyPr vert="horz" wrap="square" lIns="91440" tIns="45720" rIns="91440" bIns="45720" anchor="t" anchorCtr="0" compatLnSpc="1">
            <a:noAutofit/>
          </a:bodyPr>
          <a:lstStyle/>
          <a:p>
            <a:pPr algn="l" fontAlgn="base"/>
            <a:r>
              <a:rPr lang="en-GB" sz="2400" b="0" i="0" u="none" strike="noStrike" dirty="0">
                <a:solidFill>
                  <a:schemeClr val="bg1">
                    <a:lumMod val="85000"/>
                  </a:schemeClr>
                </a:solidFill>
                <a:effectLst/>
                <a:latin typeface="inherit"/>
              </a:rPr>
              <a:t>Text clustering &amp; topic modelling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In clustering, clusters are inferred from the data without human input (unsupervised learning)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Many ways of influencing the outcome of clustering: number of clusters, similarity measure, representation of documents</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Evaluation is important!</a:t>
            </a:r>
          </a:p>
        </p:txBody>
      </p:sp>
    </p:spTree>
    <p:extLst>
      <p:ext uri="{BB962C8B-B14F-4D97-AF65-F5344CB8AC3E}">
        <p14:creationId xmlns:p14="http://schemas.microsoft.com/office/powerpoint/2010/main" val="302573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4</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Questions?</a:t>
            </a:r>
            <a:endParaRPr lang="en-GB" sz="1800" kern="0" dirty="0">
              <a:solidFill>
                <a:srgbClr val="FFFFFF"/>
              </a:solidFill>
            </a:endParaRPr>
          </a:p>
        </p:txBody>
      </p:sp>
    </p:spTree>
    <p:extLst>
      <p:ext uri="{BB962C8B-B14F-4D97-AF65-F5344CB8AC3E}">
        <p14:creationId xmlns:p14="http://schemas.microsoft.com/office/powerpoint/2010/main" val="1000979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9B44-2D2C-668F-0687-F3CE4DFAB209}"/>
              </a:ext>
            </a:extLst>
          </p:cNvPr>
          <p:cNvSpPr>
            <a:spLocks noGrp="1"/>
          </p:cNvSpPr>
          <p:nvPr>
            <p:ph type="title"/>
          </p:nvPr>
        </p:nvSpPr>
        <p:spPr/>
        <p:txBody>
          <a:bodyPr/>
          <a:lstStyle/>
          <a:p>
            <a:r>
              <a:rPr lang="en-NL" sz="5400" b="1" kern="0" dirty="0">
                <a:solidFill>
                  <a:srgbClr val="006388"/>
                </a:solidFill>
                <a:latin typeface="Fira Sans" pitchFamily="34"/>
                <a:ea typeface="Fira Code" pitchFamily="49"/>
              </a:rPr>
              <a:t>Clustering vs Classification</a:t>
            </a:r>
          </a:p>
        </p:txBody>
      </p:sp>
      <p:pic>
        <p:nvPicPr>
          <p:cNvPr id="3" name="Picture 2">
            <a:extLst>
              <a:ext uri="{FF2B5EF4-FFF2-40B4-BE49-F238E27FC236}">
                <a16:creationId xmlns:a16="http://schemas.microsoft.com/office/drawing/2014/main" id="{4C938215-74C3-61D8-AF2E-D976613D52E0}"/>
              </a:ext>
            </a:extLst>
          </p:cNvPr>
          <p:cNvPicPr>
            <a:picLocks noChangeAspect="1"/>
          </p:cNvPicPr>
          <p:nvPr/>
        </p:nvPicPr>
        <p:blipFill>
          <a:blip r:embed="rId2"/>
          <a:stretch>
            <a:fillRect/>
          </a:stretch>
        </p:blipFill>
        <p:spPr>
          <a:xfrm>
            <a:off x="1905000" y="1886708"/>
            <a:ext cx="7772400" cy="4331493"/>
          </a:xfrm>
          <a:prstGeom prst="rect">
            <a:avLst/>
          </a:prstGeom>
        </p:spPr>
      </p:pic>
    </p:spTree>
    <p:extLst>
      <p:ext uri="{BB962C8B-B14F-4D97-AF65-F5344CB8AC3E}">
        <p14:creationId xmlns:p14="http://schemas.microsoft.com/office/powerpoint/2010/main" val="2210084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1AB-EFED-404E-906A-2C569EE8E4E7}"/>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b="1" kern="0">
                <a:solidFill>
                  <a:srgbClr val="006388"/>
                </a:solidFill>
                <a:latin typeface="Fira Sans" pitchFamily="34"/>
                <a:ea typeface="Fira Code" pitchFamily="49"/>
              </a:rPr>
              <a:t>Clustering</a:t>
            </a:r>
            <a:endParaRPr lang="en-GB"/>
          </a:p>
        </p:txBody>
      </p:sp>
      <p:sp>
        <p:nvSpPr>
          <p:cNvPr id="3" name="Title 1">
            <a:extLst>
              <a:ext uri="{FF2B5EF4-FFF2-40B4-BE49-F238E27FC236}">
                <a16:creationId xmlns:a16="http://schemas.microsoft.com/office/drawing/2014/main" id="{E01383CB-7497-4FDC-8AA2-EDD7CFF6EC34}"/>
              </a:ext>
            </a:extLst>
          </p:cNvPr>
          <p:cNvSpPr txBox="1"/>
          <p:nvPr/>
        </p:nvSpPr>
        <p:spPr>
          <a:xfrm>
            <a:off x="838203" y="3071103"/>
            <a:ext cx="10515600" cy="1325559"/>
          </a:xfrm>
          <a:prstGeom prst="rect">
            <a:avLst/>
          </a:prstGeom>
          <a:noFill/>
          <a:ln cap="flat">
            <a:noFill/>
          </a:ln>
        </p:spPr>
        <p:txBody>
          <a:bodyPr vert="horz" wrap="square" lIns="91440" tIns="45720" rIns="91440" bIns="45720" anchor="t" anchorCtr="0" compatLnSpc="1">
            <a:normAutofit/>
          </a:bodyPr>
          <a:lstStyle/>
          <a:p>
            <a:pPr marL="0" marR="0" lvl="0" indent="0" algn="l"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4400" b="1" i="0" u="none" strike="noStrike" kern="0" cap="none" spc="0" normalizeH="0" baseline="0" noProof="0" dirty="0">
                <a:ln>
                  <a:noFill/>
                </a:ln>
                <a:solidFill>
                  <a:srgbClr val="7F7F7F"/>
                </a:solidFill>
                <a:effectLst/>
                <a:uLnTx/>
                <a:uFillTx/>
                <a:latin typeface="Fira Sans" pitchFamily="34"/>
                <a:ea typeface="Fira Code" pitchFamily="49"/>
                <a:cs typeface="+mn-cs"/>
              </a:rPr>
              <a:t>Find subgroups (clusters) of similar examples in a dataset.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05FA4-8535-1705-1533-84C47CB49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96D38-8B52-4F47-A017-87C622D59E0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Clustering</a:t>
            </a:r>
            <a:endParaRPr lang="en-GB" sz="1800" kern="0" dirty="0"/>
          </a:p>
        </p:txBody>
      </p:sp>
      <p:sp>
        <p:nvSpPr>
          <p:cNvPr id="3" name="Content Placeholder 2">
            <a:extLst>
              <a:ext uri="{FF2B5EF4-FFF2-40B4-BE49-F238E27FC236}">
                <a16:creationId xmlns:a16="http://schemas.microsoft.com/office/drawing/2014/main" id="{23377330-5B8E-D750-2F7F-017FB8580776}"/>
              </a:ext>
            </a:extLst>
          </p:cNvPr>
          <p:cNvSpPr txBox="1">
            <a:spLocks noGrp="1"/>
          </p:cNvSpPr>
          <p:nvPr>
            <p:ph idx="1"/>
          </p:nvPr>
        </p:nvSpPr>
        <p:spPr>
          <a:xfrm>
            <a:off x="838203" y="1825627"/>
            <a:ext cx="10515600" cy="4667243"/>
          </a:xfrm>
        </p:spPr>
        <p:txBody>
          <a:bodyPr/>
          <a:lstStyle/>
          <a:p>
            <a:r>
              <a:rPr lang="en-GB" dirty="0"/>
              <a:t>Clustering: the process of grouping a set of objects into clusters of similar objects</a:t>
            </a:r>
          </a:p>
          <a:p>
            <a:r>
              <a:rPr lang="en-GB" dirty="0"/>
              <a:t>Discover “natural structure” of data</a:t>
            </a:r>
          </a:p>
          <a:p>
            <a:pPr lvl="1"/>
            <a:r>
              <a:rPr lang="en-GB" dirty="0"/>
              <a:t>What is the criterion?</a:t>
            </a:r>
          </a:p>
          <a:p>
            <a:pPr lvl="1"/>
            <a:r>
              <a:rPr lang="en-GB" dirty="0"/>
              <a:t>How to identify them?</a:t>
            </a:r>
          </a:p>
          <a:p>
            <a:pPr lvl="1"/>
            <a:r>
              <a:rPr lang="en-GB" dirty="0"/>
              <a:t>How to evaluate the results?</a:t>
            </a:r>
          </a:p>
          <a:p>
            <a:pPr lvl="1"/>
            <a:endParaRPr lang="en-GB" dirty="0"/>
          </a:p>
          <a:p>
            <a:r>
              <a:rPr lang="en-GB" dirty="0"/>
              <a:t>Soft vs Hard Clustering</a:t>
            </a:r>
          </a:p>
        </p:txBody>
      </p:sp>
    </p:spTree>
    <p:extLst>
      <p:ext uri="{BB962C8B-B14F-4D97-AF65-F5344CB8AC3E}">
        <p14:creationId xmlns:p14="http://schemas.microsoft.com/office/powerpoint/2010/main" val="48376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871-48FE-4E83-A16D-B7EC7B3E0D91}"/>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Hierarchical clustering</a:t>
            </a:r>
            <a:endParaRPr lang="en-GB" sz="1800" kern="0">
              <a:solidFill>
                <a:srgbClr val="FFFFFF"/>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2385</TotalTime>
  <Words>1770</Words>
  <Application>Microsoft Macintosh PowerPoint</Application>
  <PresentationFormat>Widescreen</PresentationFormat>
  <Paragraphs>242</Paragraphs>
  <Slides>52</Slides>
  <Notes>4</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52</vt:i4>
      </vt:variant>
    </vt:vector>
  </HeadingPairs>
  <TitlesOfParts>
    <vt:vector size="61" baseType="lpstr">
      <vt:lpstr>Calibri Light</vt:lpstr>
      <vt:lpstr>Fira Sans</vt:lpstr>
      <vt:lpstr>Arial</vt:lpstr>
      <vt:lpstr>inherit</vt:lpstr>
      <vt:lpstr>plusjakartasans</vt:lpstr>
      <vt:lpstr>Calibri</vt:lpstr>
      <vt:lpstr>Office Theme</vt:lpstr>
      <vt:lpstr>1_Office Theme</vt:lpstr>
      <vt:lpstr>2_Office Theme</vt:lpstr>
      <vt:lpstr>PowerPoint Presentation</vt:lpstr>
      <vt:lpstr>This lecture</vt:lpstr>
      <vt:lpstr>Text mining process</vt:lpstr>
      <vt:lpstr>Text Clustering</vt:lpstr>
      <vt:lpstr>Unsupervised learning</vt:lpstr>
      <vt:lpstr>Clustering vs Classification</vt:lpstr>
      <vt:lpstr>Clustering</vt:lpstr>
      <vt:lpstr>Clustering</vt:lpstr>
      <vt:lpstr>Hierarchical clustering</vt:lpstr>
      <vt:lpstr>Hierarchical clustering</vt:lpstr>
      <vt:lpstr>PowerPoint Presentation</vt:lpstr>
      <vt:lpstr>PowerPoint Presentation</vt:lpstr>
      <vt:lpstr>PowerPoint Presentation</vt:lpstr>
      <vt:lpstr>K-means clustering</vt:lpstr>
      <vt:lpstr>K-means clustering</vt:lpstr>
      <vt:lpstr>K-means clustering algorithm</vt:lpstr>
      <vt:lpstr>K-means clustering</vt:lpstr>
      <vt:lpstr>K-means clustering</vt:lpstr>
      <vt:lpstr>K-means clustering</vt:lpstr>
      <vt:lpstr>Evaluating cluster results</vt:lpstr>
      <vt:lpstr>Evaluating cluster results</vt:lpstr>
      <vt:lpstr>Cluster stability</vt:lpstr>
      <vt:lpstr>External validity</vt:lpstr>
      <vt:lpstr>Internal validity</vt:lpstr>
      <vt:lpstr>Validation in sklearn</vt:lpstr>
      <vt:lpstr>Break</vt:lpstr>
      <vt:lpstr>Topic Modeling</vt:lpstr>
      <vt:lpstr>Topic modeling</vt:lpstr>
      <vt:lpstr>What is a Topic?</vt:lpstr>
      <vt:lpstr>The goal</vt:lpstr>
      <vt:lpstr>Reality</vt:lpstr>
      <vt:lpstr>Document as a mixture of topics</vt:lpstr>
      <vt:lpstr>General idea of topic models</vt:lpstr>
      <vt:lpstr>Applications</vt:lpstr>
      <vt:lpstr>Topic modeling</vt:lpstr>
      <vt:lpstr>Latent Dirichlet Allocation </vt:lpstr>
      <vt:lpstr>LDA graphical model</vt:lpstr>
      <vt:lpstr>LDA graphical model Explained!</vt:lpstr>
      <vt:lpstr>Probabilistic modeling</vt:lpstr>
      <vt:lpstr>LDA example</vt:lpstr>
      <vt:lpstr>LDA example</vt:lpstr>
      <vt:lpstr>LDA training</vt:lpstr>
      <vt:lpstr>LDA training</vt:lpstr>
      <vt:lpstr>LDA training</vt:lpstr>
      <vt:lpstr>LDA in Python</vt:lpstr>
      <vt:lpstr>Topics learned by LDA AP corpus</vt:lpstr>
      <vt:lpstr>Topic assignments AP corpus</vt:lpstr>
      <vt:lpstr>Application of learned topics</vt:lpstr>
      <vt:lpstr>Variants of topic models</vt:lpstr>
      <vt:lpstr>Conclusion</vt:lpstr>
      <vt:lpstr>Practical 4</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95</cp:revision>
  <dcterms:created xsi:type="dcterms:W3CDTF">2020-09-17T14:27:00Z</dcterms:created>
  <dcterms:modified xsi:type="dcterms:W3CDTF">2025-07-15T12:01:41Z</dcterms:modified>
  <cp:category/>
</cp:coreProperties>
</file>